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2" r:id="rId1"/>
  </p:sldMasterIdLst>
  <p:notesMasterIdLst>
    <p:notesMasterId r:id="rId49"/>
  </p:notesMasterIdLst>
  <p:handoutMasterIdLst>
    <p:handoutMasterId r:id="rId50"/>
  </p:handoutMasterIdLst>
  <p:sldIdLst>
    <p:sldId id="352" r:id="rId2"/>
    <p:sldId id="406" r:id="rId3"/>
    <p:sldId id="353" r:id="rId4"/>
    <p:sldId id="354" r:id="rId5"/>
    <p:sldId id="355" r:id="rId6"/>
    <p:sldId id="357" r:id="rId7"/>
    <p:sldId id="364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  <p:sldId id="377" r:id="rId20"/>
    <p:sldId id="378" r:id="rId21"/>
    <p:sldId id="379" r:id="rId22"/>
    <p:sldId id="380" r:id="rId23"/>
    <p:sldId id="381" r:id="rId24"/>
    <p:sldId id="382" r:id="rId25"/>
    <p:sldId id="383" r:id="rId26"/>
    <p:sldId id="384" r:id="rId27"/>
    <p:sldId id="385" r:id="rId28"/>
    <p:sldId id="386" r:id="rId29"/>
    <p:sldId id="387" r:id="rId30"/>
    <p:sldId id="388" r:id="rId31"/>
    <p:sldId id="389" r:id="rId32"/>
    <p:sldId id="390" r:id="rId33"/>
    <p:sldId id="391" r:id="rId34"/>
    <p:sldId id="392" r:id="rId35"/>
    <p:sldId id="393" r:id="rId36"/>
    <p:sldId id="394" r:id="rId37"/>
    <p:sldId id="395" r:id="rId38"/>
    <p:sldId id="396" r:id="rId39"/>
    <p:sldId id="397" r:id="rId40"/>
    <p:sldId id="398" r:id="rId41"/>
    <p:sldId id="399" r:id="rId42"/>
    <p:sldId id="400" r:id="rId43"/>
    <p:sldId id="401" r:id="rId44"/>
    <p:sldId id="402" r:id="rId45"/>
    <p:sldId id="403" r:id="rId46"/>
    <p:sldId id="404" r:id="rId47"/>
    <p:sldId id="405" r:id="rId48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986"/>
    <a:srgbClr val="FF0000"/>
    <a:srgbClr val="0A5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71" autoAdjust="0"/>
    <p:restoredTop sz="94728" autoAdjust="0"/>
  </p:normalViewPr>
  <p:slideViewPr>
    <p:cSldViewPr snapToGrid="0" snapToObjects="1">
      <p:cViewPr>
        <p:scale>
          <a:sx n="100" d="100"/>
          <a:sy n="100" d="100"/>
        </p:scale>
        <p:origin x="-1232" y="280"/>
      </p:cViewPr>
      <p:guideLst>
        <p:guide orient="horz" pos="202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25D299F-5035-9A44-B887-AF89D184201C}" type="datetimeFigureOut">
              <a:rPr lang="fr-FR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8ED54FF-AF40-4AF3-A6A0-33282098B61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762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B8A646F-16EF-49A3-9982-6D33AAA3EFB9}" type="datetime1">
              <a:rPr lang="fr-FR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BE3674C1-4675-4D3C-A302-2C72609A1E6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607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38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089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24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457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1135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609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561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131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06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56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51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CAD068B-15E2-4590-9431-1DD4F92769DB}" type="datetime1">
              <a:rPr lang="fr-FR" smtClean="0"/>
              <a:pPr>
                <a:defRPr/>
              </a:pPr>
              <a:t>27/11/2013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FACB475-DF39-4FD9-A3D0-746947D329B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35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0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683568" y="1120304"/>
            <a:ext cx="7772400" cy="1470025"/>
          </a:xfrm>
          <a:ln w="101600">
            <a:solidFill>
              <a:srgbClr val="FFFFFF"/>
            </a:solidFill>
            <a:miter lim="0"/>
            <a:headEnd/>
            <a:tailEnd/>
          </a:ln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2813" eaLnBrk="1">
              <a:lnSpc>
                <a:spcPct val="90000"/>
              </a:lnSpc>
              <a:defRPr/>
            </a:pPr>
            <a:r>
              <a:rPr lang="fr-FR" sz="3200" b="1" dirty="0" smtClean="0">
                <a:ln w="1143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Formes Psychiatriques de Maladies Neuro-Métaboliques</a:t>
            </a:r>
            <a:br>
              <a:rPr lang="fr-FR" sz="3200" b="1" dirty="0" smtClean="0">
                <a:ln w="1143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fr-FR" sz="3200" b="1" i="1" dirty="0" smtClean="0">
                <a:ln w="1143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Qu’ont elles à nous apprendre ?</a:t>
            </a:r>
            <a:endParaRPr lang="fr-FR" sz="1000" b="1" i="1" dirty="0" smtClean="0">
              <a:ln w="1143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>
          <a:xfrm>
            <a:off x="683568" y="3284984"/>
            <a:ext cx="8262937" cy="2132012"/>
          </a:xfrm>
        </p:spPr>
        <p:txBody>
          <a:bodyPr>
            <a:normAutofit fontScale="77500" lnSpcReduction="20000"/>
          </a:bodyPr>
          <a:lstStyle/>
          <a:p>
            <a:pPr marL="0" indent="0" eaLnBrk="1">
              <a:lnSpc>
                <a:spcPct val="80000"/>
              </a:lnSpc>
              <a:spcBef>
                <a:spcPts val="600"/>
              </a:spcBef>
              <a:buNone/>
              <a:defRPr/>
            </a:pPr>
            <a:r>
              <a:rPr lang="fr-FR" sz="2300" b="1" dirty="0" smtClean="0"/>
              <a:t>Olivier Bonnot</a:t>
            </a:r>
            <a:r>
              <a:rPr lang="fr-FR" sz="2300" dirty="0" smtClean="0"/>
              <a:t>, </a:t>
            </a:r>
          </a:p>
          <a:p>
            <a:pPr marL="0" indent="0" eaLnBrk="1">
              <a:lnSpc>
                <a:spcPct val="80000"/>
              </a:lnSpc>
              <a:spcBef>
                <a:spcPts val="600"/>
              </a:spcBef>
              <a:buNone/>
              <a:defRPr/>
            </a:pPr>
            <a:r>
              <a:rPr lang="fr-FR" sz="2300" dirty="0" smtClean="0"/>
              <a:t>Unité Universitaire de Psychiatrie de l’Enfant et de l’Adolescent</a:t>
            </a:r>
          </a:p>
          <a:p>
            <a:pPr marL="0" indent="0" eaLnBrk="1">
              <a:lnSpc>
                <a:spcPct val="80000"/>
              </a:lnSpc>
              <a:spcBef>
                <a:spcPts val="600"/>
              </a:spcBef>
              <a:buNone/>
              <a:defRPr/>
            </a:pPr>
            <a:r>
              <a:rPr lang="fr-FR" sz="2300" dirty="0" smtClean="0"/>
              <a:t>CHU de Nantes</a:t>
            </a:r>
          </a:p>
          <a:p>
            <a:pPr marL="0" indent="0" eaLnBrk="1">
              <a:lnSpc>
                <a:spcPct val="80000"/>
              </a:lnSpc>
              <a:spcBef>
                <a:spcPts val="600"/>
              </a:spcBef>
              <a:defRPr/>
            </a:pPr>
            <a:endParaRPr lang="fr-FR" sz="2300" dirty="0"/>
          </a:p>
          <a:p>
            <a:pPr marL="0" indent="0" eaLnBrk="1">
              <a:lnSpc>
                <a:spcPct val="80000"/>
              </a:lnSpc>
              <a:spcBef>
                <a:spcPts val="600"/>
              </a:spcBef>
              <a:defRPr/>
            </a:pPr>
            <a:endParaRPr lang="fr-FR" sz="2300" dirty="0" smtClean="0"/>
          </a:p>
          <a:p>
            <a:pPr marL="0" indent="0" algn="r" eaLnBrk="1">
              <a:lnSpc>
                <a:spcPct val="80000"/>
              </a:lnSpc>
              <a:spcBef>
                <a:spcPts val="400"/>
              </a:spcBef>
              <a:defRPr/>
            </a:pPr>
            <a:endParaRPr lang="fr-FR" sz="2300" dirty="0" smtClean="0">
              <a:solidFill>
                <a:schemeClr val="bg1"/>
              </a:solidFill>
            </a:endParaRPr>
          </a:p>
          <a:p>
            <a:pPr marL="0" indent="0" algn="r" eaLnBrk="1">
              <a:lnSpc>
                <a:spcPct val="80000"/>
              </a:lnSpc>
              <a:spcBef>
                <a:spcPts val="400"/>
              </a:spcBef>
              <a:defRPr/>
            </a:pPr>
            <a:endParaRPr lang="fr-FR" sz="2300" dirty="0">
              <a:solidFill>
                <a:schemeClr val="bg1"/>
              </a:solidFill>
            </a:endParaRPr>
          </a:p>
          <a:p>
            <a:pPr marL="0" indent="0" algn="r" eaLnBrk="1">
              <a:lnSpc>
                <a:spcPct val="80000"/>
              </a:lnSpc>
              <a:spcBef>
                <a:spcPts val="400"/>
              </a:spcBef>
              <a:defRPr/>
            </a:pPr>
            <a:endParaRPr lang="fr-FR" sz="2300" dirty="0" smtClean="0">
              <a:solidFill>
                <a:schemeClr val="bg1"/>
              </a:solidFill>
            </a:endParaRPr>
          </a:p>
          <a:p>
            <a:pPr marL="0" indent="0" algn="r" eaLnBrk="1">
              <a:lnSpc>
                <a:spcPct val="80000"/>
              </a:lnSpc>
              <a:spcBef>
                <a:spcPts val="400"/>
              </a:spcBef>
              <a:defRPr/>
            </a:pPr>
            <a:r>
              <a:rPr lang="fr-FR" sz="2300" dirty="0" smtClean="0">
                <a:solidFill>
                  <a:schemeClr val="bg1"/>
                </a:solidFill>
              </a:rPr>
              <a:t>u2pea.free.fr &amp; </a:t>
            </a:r>
            <a:r>
              <a:rPr lang="fr-FR" sz="2300" dirty="0" err="1" smtClean="0">
                <a:solidFill>
                  <a:srgbClr val="0A5987"/>
                </a:solidFill>
              </a:rPr>
              <a:t>olivier.bonnot@chu-nantes.fr</a:t>
            </a:r>
            <a:endParaRPr lang="fr-FR" dirty="0" smtClean="0">
              <a:solidFill>
                <a:srgbClr val="0A5987"/>
              </a:solidFill>
            </a:endParaRPr>
          </a:p>
        </p:txBody>
      </p:sp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6223000" y="6581775"/>
            <a:ext cx="2921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  <a:sym typeface="Helvetica" charset="0"/>
              </a:defRPr>
            </a:lvl1pPr>
            <a:lvl2pPr marL="742950" indent="-28575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2pPr>
            <a:lvl3pPr marL="11430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3pPr>
            <a:lvl4pPr marL="16002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4pPr>
            <a:lvl5pPr marL="20574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9pPr>
          </a:lstStyle>
          <a:p>
            <a:pPr eaLnBrk="1"/>
            <a:r>
              <a:rPr lang="fr-FR" dirty="0" smtClean="0">
                <a:solidFill>
                  <a:schemeClr val="bg1"/>
                </a:solidFill>
              </a:rPr>
              <a:t>Hérédité en Fête, Paris </a:t>
            </a:r>
            <a:r>
              <a:rPr lang="fr-FR" smtClean="0">
                <a:solidFill>
                  <a:schemeClr val="bg1"/>
                </a:solidFill>
              </a:rPr>
              <a:t>2 octobre 2013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301209"/>
            <a:ext cx="531573" cy="5407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9" y="6023138"/>
            <a:ext cx="815039" cy="47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0725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Conflit</a:t>
            </a:r>
            <a:r>
              <a:rPr lang="en-US" dirty="0" smtClean="0"/>
              <a:t> </a:t>
            </a:r>
            <a:r>
              <a:rPr lang="en-US" dirty="0" err="1" smtClean="0"/>
              <a:t>d’intér</a:t>
            </a:r>
            <a:r>
              <a:rPr lang="en-US" dirty="0" err="1" smtClean="0"/>
              <a:t>ê</a:t>
            </a:r>
            <a:r>
              <a:rPr lang="en-US" dirty="0" err="1" smtClean="0"/>
              <a:t>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4737"/>
            <a:ext cx="8229600" cy="4525963"/>
          </a:xfrm>
        </p:spPr>
        <p:txBody>
          <a:bodyPr/>
          <a:lstStyle/>
          <a:p>
            <a:r>
              <a:rPr lang="fr-FR" dirty="0" err="1" smtClean="0"/>
              <a:t>Actelion</a:t>
            </a:r>
            <a:r>
              <a:rPr lang="fr-FR" dirty="0" smtClean="0"/>
              <a:t> (laboratoire du </a:t>
            </a:r>
            <a:r>
              <a:rPr lang="fr-FR" dirty="0" err="1" smtClean="0"/>
              <a:t>Zavesca</a:t>
            </a:r>
            <a:r>
              <a:rPr lang="fr-FR" dirty="0" smtClean="0"/>
              <a:t>, traitement du NPC): Honoraires et participations a des colloques. </a:t>
            </a:r>
          </a:p>
          <a:p>
            <a:r>
              <a:rPr lang="fr-FR" dirty="0" smtClean="0"/>
              <a:t>Aucun autre pour cette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3322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defTabSz="914400" eaLnBrk="1">
              <a:defRPr/>
            </a:pPr>
            <a:r>
              <a:rPr lang="fr-FR" sz="4400" dirty="0" smtClean="0">
                <a:solidFill>
                  <a:srgbClr val="FFFFFF"/>
                </a:solidFill>
              </a:rPr>
              <a:t>Intro</a:t>
            </a:r>
            <a:endParaRPr lang="fr-FR" dirty="0" smtClean="0"/>
          </a:p>
        </p:txBody>
      </p:sp>
      <p:sp>
        <p:nvSpPr>
          <p:cNvPr id="7170" name="Rectangle 2"/>
          <p:cNvSpPr>
            <a:spLocks noGrp="1"/>
          </p:cNvSpPr>
          <p:nvPr>
            <p:ph idx="1"/>
          </p:nvPr>
        </p:nvSpPr>
        <p:spPr bwMode="auto">
          <a:xfrm>
            <a:off x="457200" y="1979613"/>
            <a:ext cx="8229600" cy="45275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dirty="0" smtClean="0"/>
              <a:t>MNM sont rares </a:t>
            </a:r>
            <a:r>
              <a:rPr lang="fr-FR" sz="3200" b="1" dirty="0" smtClean="0"/>
              <a:t>ET</a:t>
            </a:r>
            <a:r>
              <a:rPr lang="fr-FR" sz="3200" dirty="0" smtClean="0"/>
              <a:t> complexes</a:t>
            </a:r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dirty="0" smtClean="0"/>
              <a:t>Les recherches portent principalement sur les traitements et la physiopathologie </a:t>
            </a:r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dirty="0" smtClean="0"/>
              <a:t>Les signes psychiatriques sont un champs négligé</a:t>
            </a:r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endParaRPr lang="fr-FR" sz="3200" dirty="0" smtClean="0"/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dirty="0" smtClean="0"/>
              <a:t>Les psychiatres s’en désintéressent</a:t>
            </a:r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dirty="0" smtClean="0"/>
              <a:t>Les neurologues ne les connaissent pas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62792206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defTabSz="914400" eaLnBrk="1">
              <a:defRPr/>
            </a:pPr>
            <a:r>
              <a:rPr lang="fr-FR" sz="4400" dirty="0" smtClean="0">
                <a:solidFill>
                  <a:srgbClr val="FFFFFF"/>
                </a:solidFill>
              </a:rPr>
              <a:t>MAIS</a:t>
            </a:r>
          </a:p>
        </p:txBody>
      </p:sp>
      <p:sp>
        <p:nvSpPr>
          <p:cNvPr id="8194" name="Rectangle 2"/>
          <p:cNvSpPr>
            <a:spLocks noGrp="1"/>
          </p:cNvSpPr>
          <p:nvPr>
            <p:ph idx="1"/>
          </p:nvPr>
        </p:nvSpPr>
        <p:spPr bwMode="auto">
          <a:xfrm>
            <a:off x="457200" y="2133600"/>
            <a:ext cx="8305800" cy="411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31788" indent="-331788"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100" b="1" dirty="0" smtClean="0">
                <a:solidFill>
                  <a:srgbClr val="0A5987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BCP</a:t>
            </a:r>
            <a:r>
              <a:rPr lang="fr-FR" sz="3100" b="1" dirty="0" smtClean="0">
                <a:solidFill>
                  <a:srgbClr val="F3EB4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fr-FR" sz="3100" dirty="0" smtClean="0"/>
              <a:t>de pathologies organiques sont associée aux TSS ou autres Tb Psy…</a:t>
            </a:r>
          </a:p>
          <a:p>
            <a:pPr marL="331788" indent="-331788" eaLnBrk="1">
              <a:spcBef>
                <a:spcPts val="700"/>
              </a:spcBef>
              <a:buFont typeface="ArialMT" charset="0"/>
              <a:buChar char="•"/>
              <a:defRPr/>
            </a:pPr>
            <a:endParaRPr lang="fr-FR" sz="3100" dirty="0" smtClean="0"/>
          </a:p>
          <a:p>
            <a:pPr marL="331788" indent="-331788"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100" b="1" dirty="0" smtClean="0"/>
              <a:t>Parfois les signes PSY sont les SEULS signes</a:t>
            </a:r>
          </a:p>
          <a:p>
            <a:pPr marL="331788" indent="-331788" eaLnBrk="1">
              <a:spcBef>
                <a:spcPts val="700"/>
              </a:spcBef>
              <a:buFont typeface="ArialMT" charset="0"/>
              <a:buChar char="•"/>
              <a:defRPr/>
            </a:pPr>
            <a:endParaRPr lang="fr-FR" sz="3100" b="1" dirty="0" smtClean="0"/>
          </a:p>
          <a:p>
            <a:pPr marL="331788" indent="-331788"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100" dirty="0" smtClean="0"/>
              <a:t>Malheureusement une connaissance complète du champs de l’organicité en psy est impossible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03833909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5715000" cy="457200"/>
          </a:xfrm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defTabSz="914400" eaLnBrk="1">
              <a:defRPr/>
            </a:pPr>
            <a:r>
              <a:rPr lang="fr-FR" sz="1900" b="1" dirty="0" smtClean="0">
                <a:solidFill>
                  <a:srgbClr val="0A5987"/>
                </a:solidFill>
              </a:rPr>
              <a:t>EXAMPLE : Main Association </a:t>
            </a:r>
            <a:r>
              <a:rPr lang="fr-FR" sz="1900" b="1" dirty="0" err="1" smtClean="0">
                <a:solidFill>
                  <a:srgbClr val="0A5987"/>
                </a:solidFill>
              </a:rPr>
              <a:t>Schiz-Organicity</a:t>
            </a:r>
            <a:endParaRPr lang="fr-FR" dirty="0" smtClean="0">
              <a:solidFill>
                <a:srgbClr val="0A5987"/>
              </a:solidFill>
            </a:endParaRPr>
          </a:p>
        </p:txBody>
      </p:sp>
      <p:sp>
        <p:nvSpPr>
          <p:cNvPr id="9218" name="Rectangle 2"/>
          <p:cNvSpPr>
            <a:spLocks noGrp="1"/>
          </p:cNvSpPr>
          <p:nvPr>
            <p:ph idx="1"/>
          </p:nvPr>
        </p:nvSpPr>
        <p:spPr bwMode="auto">
          <a:xfrm>
            <a:off x="457200" y="1598613"/>
            <a:ext cx="8229600" cy="45275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endParaRPr lang="fr-FR" sz="3200" smtClean="0"/>
          </a:p>
        </p:txBody>
      </p:sp>
      <p:graphicFrame>
        <p:nvGraphicFramePr>
          <p:cNvPr id="9219" name="Group 3"/>
          <p:cNvGraphicFramePr>
            <a:graphicFrameLocks noGrp="1"/>
          </p:cNvGraphicFramePr>
          <p:nvPr/>
        </p:nvGraphicFramePr>
        <p:xfrm>
          <a:off x="152400" y="787400"/>
          <a:ext cx="8763000" cy="6180139"/>
        </p:xfrm>
        <a:graphic>
          <a:graphicData uri="http://schemas.openxmlformats.org/drawingml/2006/table">
            <a:tbl>
              <a:tblPr/>
              <a:tblGrid>
                <a:gridCol w="3081338"/>
                <a:gridCol w="2974975"/>
                <a:gridCol w="2706687"/>
              </a:tblGrid>
              <a:tr h="311170">
                <a:tc gridSpan="3"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Nutritional deficiency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 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535353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11208"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Pellagra</a:t>
                      </a: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(Vitamin B3 deficiency)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Biermer</a:t>
                      </a: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(Vit B12 deficiency) </a:t>
                      </a:r>
                      <a:r>
                        <a:rPr kumimoji="0" lang="fr-F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Bushman 99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Other Vit deficiency ?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277831">
                <a:tc gridSpan="3"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Endocrine diseases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535353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11208"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Addison Disease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Cushings Disease Hirsh 2000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Dysregulation of Thyroid and Hyper Parathyroid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373087">
                <a:tc gridSpan="3"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Inborn errors of metabolism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535353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100208"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Homocysteine Metabolism Disorders </a:t>
                      </a:r>
                      <a:r>
                        <a:rPr kumimoji="0" 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(MTHFR and CBs)</a:t>
                      </a:r>
                      <a:r>
                        <a:rPr kumimoji="0" lang="fr-F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Reif 2005</a:t>
                      </a:r>
                      <a:br>
                        <a:rPr kumimoji="0" lang="fr-F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</a:br>
                      <a:endParaRPr kumimoji="0" lang="fr-FR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ea typeface="ＭＳ Ｐゴシック" charset="0"/>
                        <a:cs typeface="Arial" charset="0"/>
                        <a:sym typeface="Arial" charset="0"/>
                      </a:endParaRP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Wilson</a:t>
                      </a:r>
                      <a:r>
                        <a:rPr kumimoji="0" lang="ja-JP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’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s Disease </a:t>
                      </a:r>
                      <a:b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</a:br>
                      <a:r>
                        <a:rPr kumimoji="0" lang="fr-F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Wichovicz 2006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Urea Circle Disorders</a:t>
                      </a: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ea typeface="ＭＳ Ｐゴシック" charset="0"/>
                        <a:cs typeface="Arial" charset="0"/>
                        <a:sym typeface="Arial" charset="0"/>
                      </a:endParaRP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ea typeface="ＭＳ Ｐゴシック" charset="0"/>
                        <a:cs typeface="Arial" charset="0"/>
                        <a:sym typeface="Arial" charset="0"/>
                      </a:endParaRP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Porphyria </a:t>
                      </a:r>
                      <a:b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</a:br>
                      <a:r>
                        <a:rPr kumimoji="0" lang="fr-F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Ellencweig 2006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Niemann-Pick type C</a:t>
                      </a: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ea typeface="ＭＳ Ｐゴシック" charset="0"/>
                        <a:cs typeface="Arial" charset="0"/>
                        <a:sym typeface="Arial" charset="0"/>
                      </a:endParaRP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ea typeface="ＭＳ Ｐゴシック" charset="0"/>
                        <a:cs typeface="Arial" charset="0"/>
                        <a:sym typeface="Arial" charset="0"/>
                      </a:endParaRP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Xanthomatosis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285768">
                <a:tc gridSpan="3"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Infectious diseases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535353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7356"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Cerebral abscess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Encephalitis (HSV ++)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Neuro-Syphilis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333396">
                <a:tc gridSpan="3"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Auto-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immune diseases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535353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90531"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Chorea / Multiple Sclerosis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Lupus / Sarcoidosis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NMDA 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639407">
                <a:tc gridSpan="3"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Chromosomal abnormalities</a:t>
                      </a:r>
                    </a:p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 </a:t>
                      </a:r>
                      <a:r>
                        <a:rPr kumimoji="0" lang="fr-FR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Mac Carthy, Nat Genet 2009; Ingason, Mol Psy, 2011; Abdolmaleky, Am J Med Genet 2005, Stefansson, Nature 2009; Levinson, Am J Psy 2011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535353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77868"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1q21, 2p53, 2q29, 15q11.2, 15q11.3, 17q12, 22q11.2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NRXN1 (Neurexin 1)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7q36.3, 25q11-13, 16p11.2, 16p13.1</a:t>
                      </a: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354036"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Other CNS diseases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535353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Toxic 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535353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535353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Medication 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535353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0D0D"/>
                    </a:solidFill>
                  </a:tcPr>
                </a:tc>
              </a:tr>
              <a:tr h="427065"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Epilepsy 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 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lvl="0" indent="0" algn="ctr" defTabSz="13001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  <a:sym typeface="Arial" charset="0"/>
                        </a:rPr>
                        <a:t> 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14883" marR="14883" marT="14884" marB="1488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pic>
        <p:nvPicPr>
          <p:cNvPr id="9337" name="Picture 121" descr="image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2286000"/>
            <a:ext cx="1508125" cy="301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338" name="AutoShape 122"/>
          <p:cNvSpPr>
            <a:spLocks/>
          </p:cNvSpPr>
          <p:nvPr/>
        </p:nvSpPr>
        <p:spPr bwMode="auto">
          <a:xfrm>
            <a:off x="6494463" y="2665413"/>
            <a:ext cx="1008062" cy="5857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sz="3200" b="1">
                <a:solidFill>
                  <a:srgbClr val="FFFFFF"/>
                </a:solidFill>
                <a:cs typeface="Helvetica" charset="0"/>
              </a:rPr>
              <a:t>? %</a:t>
            </a: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0179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3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6300788" y="1441450"/>
            <a:ext cx="2663825" cy="3629025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3600" b="1" i="1" dirty="0" smtClean="0">
                <a:solidFill>
                  <a:srgbClr val="0A5987"/>
                </a:solidFill>
              </a:rPr>
              <a:t>EXEMPLE</a:t>
            </a:r>
            <a:br>
              <a:rPr lang="fr-FR" sz="3600" b="1" i="1" dirty="0" smtClean="0">
                <a:solidFill>
                  <a:srgbClr val="0A5987"/>
                </a:solidFill>
              </a:rPr>
            </a:br>
            <a:r>
              <a:rPr lang="fr-FR" sz="3600" b="1" dirty="0" smtClean="0">
                <a:solidFill>
                  <a:srgbClr val="0A5987"/>
                </a:solidFill>
              </a:rPr>
              <a:t>Principales MNM associées aux TSA</a:t>
            </a:r>
            <a:endParaRPr lang="fr-FR" dirty="0" smtClean="0">
              <a:solidFill>
                <a:srgbClr val="0A5987"/>
              </a:solidFill>
            </a:endParaRPr>
          </a:p>
        </p:txBody>
      </p:sp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323850" y="490538"/>
            <a:ext cx="5892800" cy="5791200"/>
            <a:chOff x="0" y="0"/>
            <a:chExt cx="464" cy="457"/>
          </a:xfrm>
        </p:grpSpPr>
        <p:sp>
          <p:nvSpPr>
            <p:cNvPr id="11267" name="AutoShape 3"/>
            <p:cNvSpPr>
              <a:spLocks/>
            </p:cNvSpPr>
            <p:nvPr/>
          </p:nvSpPr>
          <p:spPr bwMode="auto">
            <a:xfrm>
              <a:off x="0" y="0"/>
              <a:ext cx="464" cy="4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914400">
                <a:defRPr/>
              </a:pPr>
              <a:endParaRPr lang="fr-FR" sz="2400">
                <a:solidFill>
                  <a:srgbClr val="FFFFFF"/>
                </a:solidFill>
                <a:cs typeface="Helvetica" charset="0"/>
              </a:endParaRPr>
            </a:p>
          </p:txBody>
        </p:sp>
        <p:pic>
          <p:nvPicPr>
            <p:cNvPr id="11268" name="Picture 4" descr="image6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4" cy="4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pic>
        <p:nvPicPr>
          <p:cNvPr id="11269" name="Picture 5" descr="image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1038225"/>
            <a:ext cx="1195387" cy="1049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235825" y="6453188"/>
            <a:ext cx="1544638" cy="239712"/>
            <a:chOff x="0" y="0"/>
            <a:chExt cx="122" cy="19"/>
          </a:xfrm>
        </p:grpSpPr>
        <p:sp>
          <p:nvSpPr>
            <p:cNvPr id="11271" name="AutoShape 7"/>
            <p:cNvSpPr>
              <a:spLocks/>
            </p:cNvSpPr>
            <p:nvPr/>
          </p:nvSpPr>
          <p:spPr bwMode="auto">
            <a:xfrm>
              <a:off x="0" y="0"/>
              <a:ext cx="122" cy="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914400">
                <a:defRPr/>
              </a:pPr>
              <a:endParaRPr lang="fr-FR" sz="2400">
                <a:solidFill>
                  <a:srgbClr val="FFFFFF"/>
                </a:solidFill>
                <a:cs typeface="Helvetica" charset="0"/>
              </a:endParaRPr>
            </a:p>
          </p:txBody>
        </p:sp>
        <p:pic>
          <p:nvPicPr>
            <p:cNvPr id="11272" name="Picture 8" descr="image8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2" cy="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11273" name="AutoShape 9"/>
          <p:cNvSpPr>
            <a:spLocks/>
          </p:cNvSpPr>
          <p:nvPr/>
        </p:nvSpPr>
        <p:spPr bwMode="auto">
          <a:xfrm>
            <a:off x="468313" y="6192838"/>
            <a:ext cx="6048375" cy="558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sz="1800">
                <a:solidFill>
                  <a:srgbClr val="FFFFFF"/>
                </a:solidFill>
                <a:cs typeface="Helvetica" charset="0"/>
              </a:rPr>
              <a:t>Serotonin Deficiciency : Autism / OCD … </a:t>
            </a: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82645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1650" y="1700213"/>
            <a:ext cx="7856538" cy="2503487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3600" dirty="0" smtClean="0">
                <a:solidFill>
                  <a:srgbClr val="0A5987"/>
                </a:solidFill>
              </a:rPr>
              <a:t/>
            </a:r>
            <a:br>
              <a:rPr lang="fr-FR" sz="3600" dirty="0" smtClean="0">
                <a:solidFill>
                  <a:srgbClr val="0A5987"/>
                </a:solidFill>
              </a:rPr>
            </a:br>
            <a:r>
              <a:rPr lang="fr-FR" sz="3600" dirty="0" smtClean="0">
                <a:solidFill>
                  <a:srgbClr val="0A5987"/>
                </a:solidFill>
              </a:rPr>
              <a:t>En pratique</a:t>
            </a:r>
            <a:r>
              <a:rPr lang="fr-FR" sz="4000" b="1" dirty="0" smtClean="0">
                <a:solidFill>
                  <a:srgbClr val="0A5987"/>
                </a:solidFill>
              </a:rPr>
              <a:t/>
            </a:r>
            <a:br>
              <a:rPr lang="fr-FR" sz="4000" b="1" dirty="0" smtClean="0">
                <a:solidFill>
                  <a:srgbClr val="0A5987"/>
                </a:solidFill>
              </a:rPr>
            </a:br>
            <a:r>
              <a:rPr lang="fr-FR" sz="4000" b="1" dirty="0" smtClean="0">
                <a:solidFill>
                  <a:srgbClr val="0A5987"/>
                </a:solidFill>
              </a:rPr>
              <a:t/>
            </a:r>
            <a:br>
              <a:rPr lang="fr-FR" sz="4000" b="1" dirty="0" smtClean="0">
                <a:solidFill>
                  <a:srgbClr val="0A5987"/>
                </a:solidFill>
              </a:rPr>
            </a:br>
            <a:r>
              <a:rPr lang="fr-FR" sz="4000" b="1" dirty="0" smtClean="0">
                <a:solidFill>
                  <a:srgbClr val="0A5987"/>
                </a:solidFill>
              </a:rPr>
              <a:t>3 Cas</a:t>
            </a:r>
            <a:endParaRPr lang="fr-FR" dirty="0" smtClean="0">
              <a:solidFill>
                <a:srgbClr val="0A59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72018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641350" y="106363"/>
            <a:ext cx="7856538" cy="1309687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4800" b="1" dirty="0" smtClean="0">
                <a:solidFill>
                  <a:srgbClr val="FFFFFF"/>
                </a:solidFill>
              </a:rPr>
              <a:t>Patient 1</a:t>
            </a:r>
            <a:endParaRPr lang="fr-FR" b="1" dirty="0" smtClean="0"/>
          </a:p>
        </p:txBody>
      </p:sp>
      <p:sp>
        <p:nvSpPr>
          <p:cNvPr id="20482" name="Rectangle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362950" cy="485298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80000"/>
              </a:lnSpc>
              <a:spcBef>
                <a:spcPts val="2000"/>
              </a:spcBef>
              <a:buFont typeface="Wingdings" charset="2"/>
              <a:buChar char="ü"/>
              <a:defRPr/>
            </a:pPr>
            <a:r>
              <a:rPr lang="fr-FR" sz="2100" dirty="0" smtClean="0"/>
              <a:t>Patient 1 </a:t>
            </a:r>
            <a:r>
              <a:rPr lang="fr-FR" sz="2100" dirty="0" err="1" smtClean="0"/>
              <a:t>was</a:t>
            </a:r>
            <a:r>
              <a:rPr lang="fr-FR" sz="2100" dirty="0" smtClean="0"/>
              <a:t> a 13-year-old boy </a:t>
            </a:r>
            <a:r>
              <a:rPr lang="fr-FR" sz="2100" dirty="0" err="1" smtClean="0"/>
              <a:t>at</a:t>
            </a:r>
            <a:r>
              <a:rPr lang="fr-FR" sz="2100" dirty="0" smtClean="0"/>
              <a:t> </a:t>
            </a:r>
            <a:r>
              <a:rPr lang="fr-FR" sz="2100" dirty="0" err="1" smtClean="0"/>
              <a:t>his</a:t>
            </a:r>
            <a:r>
              <a:rPr lang="fr-FR" sz="2100" dirty="0" smtClean="0"/>
              <a:t> first admission in a </a:t>
            </a:r>
            <a:r>
              <a:rPr lang="fr-FR" sz="2100" dirty="0" err="1" smtClean="0"/>
              <a:t>psychiatric</a:t>
            </a:r>
            <a:r>
              <a:rPr lang="fr-FR" sz="2100" dirty="0" smtClean="0"/>
              <a:t> setting </a:t>
            </a:r>
          </a:p>
          <a:p>
            <a:pPr eaLnBrk="1">
              <a:lnSpc>
                <a:spcPct val="80000"/>
              </a:lnSpc>
              <a:spcBef>
                <a:spcPts val="2000"/>
              </a:spcBef>
              <a:buFont typeface="Wingdings" charset="2"/>
              <a:buChar char="ü"/>
              <a:defRPr/>
            </a:pPr>
            <a:r>
              <a:rPr lang="fr-FR" sz="2100" dirty="0" err="1" smtClean="0"/>
              <a:t>Early</a:t>
            </a:r>
            <a:r>
              <a:rPr lang="fr-FR" sz="2100" dirty="0" smtClean="0"/>
              <a:t> </a:t>
            </a:r>
            <a:r>
              <a:rPr lang="fr-FR" sz="2100" dirty="0" err="1" smtClean="0"/>
              <a:t>development</a:t>
            </a:r>
            <a:r>
              <a:rPr lang="fr-FR" sz="2100" dirty="0" smtClean="0"/>
              <a:t> </a:t>
            </a:r>
            <a:r>
              <a:rPr lang="fr-FR" sz="2100" dirty="0" err="1" smtClean="0"/>
              <a:t>was</a:t>
            </a:r>
            <a:r>
              <a:rPr lang="fr-FR" sz="2100" dirty="0" smtClean="0"/>
              <a:t> </a:t>
            </a:r>
            <a:r>
              <a:rPr lang="fr-FR" sz="2100" dirty="0" err="1" smtClean="0"/>
              <a:t>unremarkable</a:t>
            </a:r>
            <a:r>
              <a:rPr lang="fr-FR" sz="2100" dirty="0" smtClean="0"/>
              <a:t> </a:t>
            </a:r>
          </a:p>
          <a:p>
            <a:pPr eaLnBrk="1">
              <a:lnSpc>
                <a:spcPct val="80000"/>
              </a:lnSpc>
              <a:spcBef>
                <a:spcPts val="2000"/>
              </a:spcBef>
              <a:buFont typeface="Wingdings" charset="2"/>
              <a:buChar char="ü"/>
              <a:defRPr/>
            </a:pPr>
            <a:r>
              <a:rPr lang="fr-FR" sz="2100" u="sng" dirty="0" smtClean="0"/>
              <a:t>Age 6:</a:t>
            </a:r>
          </a:p>
          <a:p>
            <a:pPr marL="1254125" lvl="3" indent="-285750" eaLnBrk="1">
              <a:lnSpc>
                <a:spcPct val="80000"/>
              </a:lnSpc>
              <a:spcBef>
                <a:spcPts val="600"/>
              </a:spcBef>
              <a:buClr>
                <a:srgbClr val="A6A6A6"/>
              </a:buClr>
              <a:buFont typeface="Wingdings" charset="2"/>
              <a:buChar char="ü"/>
              <a:defRPr/>
            </a:pPr>
            <a:r>
              <a:rPr lang="fr-FR" sz="1300" dirty="0" err="1" smtClean="0"/>
              <a:t>tendency</a:t>
            </a:r>
            <a:r>
              <a:rPr lang="fr-FR" sz="1300" dirty="0" smtClean="0"/>
              <a:t> to </a:t>
            </a:r>
            <a:r>
              <a:rPr lang="fr-FR" sz="1300" dirty="0" err="1" smtClean="0"/>
              <a:t>fall</a:t>
            </a:r>
            <a:r>
              <a:rPr lang="fr-FR" sz="1300" dirty="0" smtClean="0"/>
              <a:t> </a:t>
            </a:r>
            <a:r>
              <a:rPr lang="fr-FR" sz="1300" dirty="0" err="1" smtClean="0"/>
              <a:t>frequently</a:t>
            </a:r>
            <a:r>
              <a:rPr lang="fr-FR" sz="1300" dirty="0" smtClean="0"/>
              <a:t> as </a:t>
            </a:r>
            <a:r>
              <a:rPr lang="fr-FR" sz="1300" dirty="0" err="1" smtClean="0"/>
              <a:t>well</a:t>
            </a:r>
            <a:r>
              <a:rPr lang="fr-FR" sz="1300" dirty="0" smtClean="0"/>
              <a:t> as </a:t>
            </a:r>
            <a:r>
              <a:rPr lang="fr-FR" sz="1300" dirty="0" err="1" smtClean="0"/>
              <a:t>clumsiness</a:t>
            </a:r>
            <a:r>
              <a:rPr lang="fr-FR" sz="1300" dirty="0" smtClean="0"/>
              <a:t> in </a:t>
            </a:r>
            <a:r>
              <a:rPr lang="fr-FR" sz="1300" dirty="0" err="1" smtClean="0"/>
              <a:t>writing</a:t>
            </a:r>
            <a:r>
              <a:rPr lang="fr-FR" sz="1300" dirty="0" smtClean="0"/>
              <a:t> and fine </a:t>
            </a:r>
            <a:r>
              <a:rPr lang="fr-FR" sz="1300" dirty="0" err="1" smtClean="0"/>
              <a:t>movements</a:t>
            </a:r>
            <a:r>
              <a:rPr lang="fr-FR" sz="1300" dirty="0" smtClean="0"/>
              <a:t>. </a:t>
            </a:r>
            <a:endParaRPr lang="fr-FR" sz="2000" dirty="0" smtClean="0"/>
          </a:p>
          <a:p>
            <a:pPr marL="1254125" lvl="3" indent="-285750" eaLnBrk="1">
              <a:lnSpc>
                <a:spcPct val="80000"/>
              </a:lnSpc>
              <a:spcBef>
                <a:spcPts val="600"/>
              </a:spcBef>
              <a:buClr>
                <a:srgbClr val="A6A6A6"/>
              </a:buClr>
              <a:buFont typeface="Wingdings" charset="2"/>
              <a:buChar char="ü"/>
              <a:defRPr/>
            </a:pPr>
            <a:r>
              <a:rPr lang="fr-FR" sz="1300" dirty="0" err="1" smtClean="0"/>
              <a:t>Impairments</a:t>
            </a:r>
            <a:r>
              <a:rPr lang="fr-FR" sz="1300" dirty="0" smtClean="0"/>
              <a:t> in </a:t>
            </a:r>
            <a:r>
              <a:rPr lang="fr-FR" sz="1300" dirty="0" err="1" smtClean="0"/>
              <a:t>drawing</a:t>
            </a:r>
            <a:r>
              <a:rPr lang="fr-FR" sz="1300" dirty="0" smtClean="0"/>
              <a:t>, </a:t>
            </a:r>
            <a:r>
              <a:rPr lang="fr-FR" sz="1300" dirty="0" err="1" smtClean="0"/>
              <a:t>writing</a:t>
            </a:r>
            <a:r>
              <a:rPr lang="fr-FR" sz="1300" dirty="0" smtClean="0"/>
              <a:t>, </a:t>
            </a:r>
            <a:r>
              <a:rPr lang="fr-FR" sz="1300" dirty="0" err="1" smtClean="0"/>
              <a:t>spelling</a:t>
            </a:r>
            <a:r>
              <a:rPr lang="fr-FR" sz="1300" dirty="0" smtClean="0"/>
              <a:t> and </a:t>
            </a:r>
            <a:r>
              <a:rPr lang="fr-FR" sz="1300" dirty="0" err="1" smtClean="0"/>
              <a:t>mathematics</a:t>
            </a:r>
            <a:endParaRPr lang="fr-FR" sz="2000" dirty="0" smtClean="0"/>
          </a:p>
          <a:p>
            <a:pPr eaLnBrk="1">
              <a:lnSpc>
                <a:spcPct val="80000"/>
              </a:lnSpc>
              <a:spcBef>
                <a:spcPts val="2000"/>
              </a:spcBef>
              <a:buFont typeface="Wingdings" charset="2"/>
              <a:buChar char="ü"/>
              <a:defRPr/>
            </a:pPr>
            <a:r>
              <a:rPr lang="fr-FR" sz="2100" dirty="0" smtClean="0"/>
              <a:t>He </a:t>
            </a:r>
            <a:r>
              <a:rPr lang="fr-FR" sz="2100" dirty="0" err="1" smtClean="0"/>
              <a:t>became</a:t>
            </a:r>
            <a:r>
              <a:rPr lang="fr-FR" sz="2100" dirty="0" smtClean="0"/>
              <a:t> hyperactive, impulsive and </a:t>
            </a:r>
            <a:r>
              <a:rPr lang="fr-FR" sz="2100" dirty="0" err="1" smtClean="0"/>
              <a:t>sometimes</a:t>
            </a:r>
            <a:r>
              <a:rPr lang="fr-FR" sz="2100" dirty="0" smtClean="0"/>
              <a:t> violent. </a:t>
            </a:r>
          </a:p>
          <a:p>
            <a:pPr eaLnBrk="1">
              <a:lnSpc>
                <a:spcPct val="80000"/>
              </a:lnSpc>
              <a:spcBef>
                <a:spcPts val="2000"/>
              </a:spcBef>
              <a:buFont typeface="Wingdings" charset="2"/>
              <a:buChar char="ü"/>
              <a:defRPr/>
            </a:pPr>
            <a:endParaRPr lang="fr-FR" sz="2100" dirty="0" smtClean="0"/>
          </a:p>
          <a:p>
            <a:pPr eaLnBrk="1">
              <a:lnSpc>
                <a:spcPct val="80000"/>
              </a:lnSpc>
              <a:spcBef>
                <a:spcPts val="2000"/>
              </a:spcBef>
              <a:buFont typeface="Wingdings" charset="2"/>
              <a:buChar char="ü"/>
              <a:defRPr/>
            </a:pPr>
            <a:r>
              <a:rPr lang="fr-FR" sz="2100" dirty="0" smtClean="0"/>
              <a:t>He </a:t>
            </a:r>
            <a:r>
              <a:rPr lang="fr-FR" sz="2100" dirty="0" err="1" smtClean="0"/>
              <a:t>was</a:t>
            </a:r>
            <a:r>
              <a:rPr lang="fr-FR" sz="2100" dirty="0" smtClean="0"/>
              <a:t>, </a:t>
            </a:r>
            <a:r>
              <a:rPr lang="fr-FR" sz="2100" dirty="0" err="1" smtClean="0"/>
              <a:t>however</a:t>
            </a:r>
            <a:r>
              <a:rPr lang="fr-FR" sz="2100" dirty="0" smtClean="0"/>
              <a:t>, able to attend </a:t>
            </a:r>
            <a:r>
              <a:rPr lang="fr-FR" sz="2100" dirty="0" err="1" smtClean="0"/>
              <a:t>regular</a:t>
            </a:r>
            <a:r>
              <a:rPr lang="fr-FR" sz="2100" dirty="0" smtClean="0"/>
              <a:t> </a:t>
            </a:r>
            <a:r>
              <a:rPr lang="fr-FR" sz="2100" dirty="0" err="1" smtClean="0"/>
              <a:t>school</a:t>
            </a:r>
            <a:r>
              <a:rPr lang="fr-FR" sz="2100" dirty="0" smtClean="0"/>
              <a:t> </a:t>
            </a:r>
            <a:r>
              <a:rPr lang="fr-FR" sz="2100" dirty="0" err="1" smtClean="0"/>
              <a:t>despite</a:t>
            </a:r>
            <a:r>
              <a:rPr lang="fr-FR" sz="2100" dirty="0" smtClean="0"/>
              <a:t> </a:t>
            </a:r>
            <a:r>
              <a:rPr lang="fr-FR" sz="2100" dirty="0" err="1" smtClean="0"/>
              <a:t>his</a:t>
            </a:r>
            <a:r>
              <a:rPr lang="fr-FR" sz="2100" dirty="0" smtClean="0"/>
              <a:t> </a:t>
            </a:r>
            <a:r>
              <a:rPr lang="fr-FR" sz="2100" dirty="0" err="1" smtClean="0"/>
              <a:t>learning</a:t>
            </a:r>
            <a:r>
              <a:rPr lang="fr-FR" sz="2100" dirty="0" smtClean="0"/>
              <a:t> </a:t>
            </a:r>
            <a:r>
              <a:rPr lang="fr-FR" sz="2100" dirty="0" err="1" smtClean="0"/>
              <a:t>difficulties</a:t>
            </a:r>
            <a:r>
              <a:rPr lang="fr-FR" sz="2100" dirty="0" smtClean="0"/>
              <a:t> </a:t>
            </a:r>
          </a:p>
          <a:p>
            <a:pPr eaLnBrk="1">
              <a:lnSpc>
                <a:spcPct val="80000"/>
              </a:lnSpc>
              <a:spcBef>
                <a:spcPts val="2000"/>
              </a:spcBef>
              <a:buFont typeface="Wingdings" charset="2"/>
              <a:buChar char="ü"/>
              <a:defRPr/>
            </a:pPr>
            <a:r>
              <a:rPr lang="fr-FR" sz="2100" dirty="0" smtClean="0"/>
              <a:t>and </a:t>
            </a:r>
            <a:r>
              <a:rPr lang="fr-FR" sz="2100" dirty="0" err="1" smtClean="0"/>
              <a:t>behavioral</a:t>
            </a:r>
            <a:r>
              <a:rPr lang="fr-FR" sz="2100" dirty="0" smtClean="0"/>
              <a:t> </a:t>
            </a:r>
            <a:r>
              <a:rPr lang="fr-FR" sz="2100" dirty="0" err="1" smtClean="0"/>
              <a:t>disturbances</a:t>
            </a:r>
            <a:r>
              <a:rPr lang="fr-FR" sz="2100" dirty="0" smtClean="0"/>
              <a:t> 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92018515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641350" y="106363"/>
            <a:ext cx="7856538" cy="1309687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4800" dirty="0" smtClean="0">
                <a:solidFill>
                  <a:srgbClr val="FFFFFF"/>
                </a:solidFill>
              </a:rPr>
              <a:t>Patient 1</a:t>
            </a:r>
            <a:endParaRPr lang="fr-FR" dirty="0" smtClean="0"/>
          </a:p>
        </p:txBody>
      </p:sp>
      <p:sp>
        <p:nvSpPr>
          <p:cNvPr id="21506" name="Rectangle 2"/>
          <p:cNvSpPr>
            <a:spLocks noGrp="1"/>
          </p:cNvSpPr>
          <p:nvPr>
            <p:ph idx="1"/>
          </p:nvPr>
        </p:nvSpPr>
        <p:spPr bwMode="auto">
          <a:xfrm>
            <a:off x="619125" y="1600200"/>
            <a:ext cx="7878763" cy="46386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ts val="2000"/>
              </a:spcBef>
              <a:buFont typeface="Wingdings" charset="2"/>
              <a:buChar char="ü"/>
              <a:defRPr/>
            </a:pPr>
            <a:r>
              <a:rPr lang="fr-FR" dirty="0" smtClean="0"/>
              <a:t>Age 13</a:t>
            </a:r>
          </a:p>
          <a:p>
            <a:pPr marL="1263650" lvl="3" indent="-295275" eaLnBrk="1">
              <a:spcBef>
                <a:spcPts val="600"/>
              </a:spcBef>
              <a:buClr>
                <a:srgbClr val="A6A6A6"/>
              </a:buClr>
              <a:buFont typeface="Wingdings 2" charset="0"/>
              <a:buChar char="•"/>
              <a:defRPr/>
            </a:pPr>
            <a:r>
              <a:rPr lang="fr-FR" sz="2000" dirty="0" err="1" smtClean="0"/>
              <a:t>hospitalized</a:t>
            </a:r>
            <a:r>
              <a:rPr lang="fr-FR" sz="2000" dirty="0" smtClean="0"/>
              <a:t> </a:t>
            </a:r>
            <a:r>
              <a:rPr lang="fr-FR" sz="2000" dirty="0" err="1" smtClean="0"/>
              <a:t>after</a:t>
            </a:r>
            <a:r>
              <a:rPr lang="fr-FR" sz="2000" dirty="0" smtClean="0"/>
              <a:t> an </a:t>
            </a:r>
            <a:r>
              <a:rPr lang="fr-FR" sz="2000" dirty="0" err="1" smtClean="0"/>
              <a:t>episode</a:t>
            </a:r>
            <a:r>
              <a:rPr lang="fr-FR" sz="2000" dirty="0" smtClean="0"/>
              <a:t> of </a:t>
            </a:r>
            <a:r>
              <a:rPr lang="fr-FR" sz="2000" dirty="0" err="1" smtClean="0"/>
              <a:t>aggressiveness</a:t>
            </a:r>
            <a:r>
              <a:rPr lang="fr-FR" sz="2000" dirty="0" smtClean="0"/>
              <a:t> </a:t>
            </a:r>
            <a:r>
              <a:rPr lang="fr-FR" sz="2000" dirty="0" err="1" smtClean="0"/>
              <a:t>towards</a:t>
            </a:r>
            <a:r>
              <a:rPr lang="fr-FR" sz="2000" dirty="0" smtClean="0"/>
              <a:t> </a:t>
            </a:r>
            <a:r>
              <a:rPr lang="fr-FR" sz="2000" dirty="0" err="1" smtClean="0"/>
              <a:t>his</a:t>
            </a:r>
            <a:r>
              <a:rPr lang="fr-FR" sz="2000" dirty="0" smtClean="0"/>
              <a:t> </a:t>
            </a:r>
            <a:r>
              <a:rPr lang="fr-FR" sz="2000" dirty="0" err="1" smtClean="0"/>
              <a:t>mother</a:t>
            </a:r>
            <a:r>
              <a:rPr lang="fr-FR" sz="2000" dirty="0" smtClean="0"/>
              <a:t> </a:t>
            </a:r>
          </a:p>
          <a:p>
            <a:pPr marL="1263650" lvl="3" indent="-295275" eaLnBrk="1">
              <a:spcBef>
                <a:spcPts val="600"/>
              </a:spcBef>
              <a:buClr>
                <a:srgbClr val="A6A6A6"/>
              </a:buClr>
              <a:buFont typeface="Wingdings 2" charset="0"/>
              <a:buChar char="•"/>
              <a:defRPr/>
            </a:pPr>
            <a:r>
              <a:rPr lang="fr-FR" sz="2000" dirty="0" err="1" smtClean="0"/>
              <a:t>subsequently</a:t>
            </a:r>
            <a:r>
              <a:rPr lang="fr-FR" sz="2000" dirty="0" smtClean="0"/>
              <a:t> </a:t>
            </a:r>
            <a:r>
              <a:rPr lang="fr-FR" sz="2000" dirty="0" err="1" smtClean="0"/>
              <a:t>admitted</a:t>
            </a:r>
            <a:r>
              <a:rPr lang="fr-FR" sz="2000" dirty="0" smtClean="0"/>
              <a:t> to a </a:t>
            </a:r>
            <a:r>
              <a:rPr lang="fr-FR" sz="2000" dirty="0" err="1" smtClean="0"/>
              <a:t>day-hospital</a:t>
            </a:r>
            <a:r>
              <a:rPr lang="fr-FR" sz="2000" dirty="0" smtClean="0"/>
              <a:t> for four </a:t>
            </a:r>
            <a:r>
              <a:rPr lang="fr-FR" sz="2000" dirty="0" err="1" smtClean="0"/>
              <a:t>years</a:t>
            </a:r>
            <a:r>
              <a:rPr lang="fr-FR" sz="2000" dirty="0" smtClean="0"/>
              <a:t>.</a:t>
            </a:r>
          </a:p>
          <a:p>
            <a:pPr marL="1263650" lvl="3" indent="-295275" eaLnBrk="1">
              <a:spcBef>
                <a:spcPts val="600"/>
              </a:spcBef>
              <a:buClr>
                <a:srgbClr val="A6A6A6"/>
              </a:buClr>
              <a:buFont typeface="Wingdings 2" charset="0"/>
              <a:buChar char="•"/>
              <a:defRPr/>
            </a:pPr>
            <a:endParaRPr lang="fr-FR" sz="2000" dirty="0" smtClean="0"/>
          </a:p>
          <a:p>
            <a:pPr eaLnBrk="1">
              <a:spcBef>
                <a:spcPts val="2000"/>
              </a:spcBef>
              <a:buFont typeface="Wingdings" charset="2"/>
              <a:buChar char="ü"/>
              <a:defRPr/>
            </a:pPr>
            <a:r>
              <a:rPr lang="fr-FR" dirty="0" smtClean="0"/>
              <a:t> Borderline intelligence </a:t>
            </a:r>
            <a:r>
              <a:rPr lang="fr-FR" dirty="0" err="1" smtClean="0"/>
              <a:t>associated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dysgraphia</a:t>
            </a:r>
            <a:r>
              <a:rPr lang="fr-FR" dirty="0" smtClean="0"/>
              <a:t>, ADHD </a:t>
            </a:r>
            <a:r>
              <a:rPr lang="fr-FR" dirty="0" err="1" smtClean="0"/>
              <a:t>predominant</a:t>
            </a:r>
            <a:r>
              <a:rPr lang="fr-FR" dirty="0" smtClean="0"/>
              <a:t> hyperactive-impulsive </a:t>
            </a:r>
            <a:r>
              <a:rPr lang="fr-FR" dirty="0" err="1" smtClean="0"/>
              <a:t>subtype</a:t>
            </a:r>
            <a:r>
              <a:rPr lang="fr-FR" dirty="0" smtClean="0"/>
              <a:t> and </a:t>
            </a:r>
            <a:r>
              <a:rPr lang="fr-FR" dirty="0" err="1" smtClean="0"/>
              <a:t>oppositional</a:t>
            </a:r>
            <a:r>
              <a:rPr lang="fr-FR" dirty="0" smtClean="0"/>
              <a:t> </a:t>
            </a:r>
            <a:r>
              <a:rPr lang="fr-FR" dirty="0" err="1" smtClean="0"/>
              <a:t>defiant</a:t>
            </a:r>
            <a:r>
              <a:rPr lang="fr-FR" dirty="0" smtClean="0"/>
              <a:t> </a:t>
            </a:r>
            <a:r>
              <a:rPr lang="fr-FR" dirty="0" err="1" smtClean="0"/>
              <a:t>disorder</a:t>
            </a:r>
            <a:r>
              <a:rPr lang="fr-FR" dirty="0" smtClean="0"/>
              <a:t> (ODD) </a:t>
            </a:r>
          </a:p>
        </p:txBody>
      </p:sp>
      <p:sp>
        <p:nvSpPr>
          <p:cNvPr id="21507" name="AutoShape 3"/>
          <p:cNvSpPr>
            <a:spLocks/>
          </p:cNvSpPr>
          <p:nvPr/>
        </p:nvSpPr>
        <p:spPr bwMode="auto">
          <a:xfrm>
            <a:off x="1577975" y="5762625"/>
            <a:ext cx="6665913" cy="6096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algn="ctr" defTabSz="914400">
              <a:defRPr/>
            </a:pPr>
            <a:r>
              <a:rPr lang="fr-FR" sz="3300" b="1" dirty="0" smtClean="0">
                <a:solidFill>
                  <a:srgbClr val="0073E5"/>
                </a:solidFill>
                <a:cs typeface="Helvetica" charset="0"/>
              </a:rPr>
              <a:t>Histoire classique de patient psychiatrique</a:t>
            </a:r>
            <a:endParaRPr lang="fr-FR" dirty="0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74264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641350" y="106363"/>
            <a:ext cx="7856538" cy="1309687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4800" smtClean="0">
                <a:solidFill>
                  <a:srgbClr val="FFFFFF"/>
                </a:solidFill>
              </a:rPr>
              <a:t>Patient 1</a:t>
            </a:r>
            <a:endParaRPr lang="fr-FR" smtClean="0"/>
          </a:p>
        </p:txBody>
      </p:sp>
      <p:sp>
        <p:nvSpPr>
          <p:cNvPr id="22530" name="Rectangle 2"/>
          <p:cNvSpPr>
            <a:spLocks noGrp="1"/>
          </p:cNvSpPr>
          <p:nvPr>
            <p:ph idx="1"/>
          </p:nvPr>
        </p:nvSpPr>
        <p:spPr bwMode="auto">
          <a:xfrm>
            <a:off x="619125" y="1600200"/>
            <a:ext cx="7878763" cy="46386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87313" indent="-87313" eaLnBrk="1">
              <a:spcBef>
                <a:spcPts val="2000"/>
              </a:spcBef>
              <a:defRPr/>
            </a:pPr>
            <a:r>
              <a:rPr lang="fr-FR" sz="3200" dirty="0" err="1" smtClean="0"/>
              <a:t>Qqs</a:t>
            </a:r>
            <a:r>
              <a:rPr lang="fr-FR" sz="3200" dirty="0" smtClean="0"/>
              <a:t> </a:t>
            </a:r>
            <a:r>
              <a:rPr lang="fr-FR" sz="3200" dirty="0" err="1" smtClean="0"/>
              <a:t>symptomes</a:t>
            </a:r>
            <a:r>
              <a:rPr lang="fr-FR" sz="3200" dirty="0" smtClean="0"/>
              <a:t> physiques dans ces ATCD (rares)</a:t>
            </a:r>
          </a:p>
          <a:p>
            <a:pPr marL="87313" indent="-87313" eaLnBrk="1">
              <a:spcBef>
                <a:spcPts val="2000"/>
              </a:spcBef>
              <a:buFont typeface="Wingdings 2" charset="0"/>
              <a:buChar char="•"/>
              <a:defRPr/>
            </a:pPr>
            <a:endParaRPr lang="fr-FR" sz="3200" dirty="0" smtClean="0"/>
          </a:p>
          <a:p>
            <a:pPr marL="746125" lvl="1" indent="-396875" eaLnBrk="1">
              <a:spcBef>
                <a:spcPts val="600"/>
              </a:spcBef>
              <a:buClr>
                <a:srgbClr val="A6A6A6"/>
              </a:buClr>
              <a:buFont typeface="Wingdings 2" charset="0"/>
              <a:buChar char="•"/>
              <a:defRPr/>
            </a:pPr>
            <a:r>
              <a:rPr lang="fr-FR" sz="2800" i="1" dirty="0" err="1" smtClean="0"/>
              <a:t>pes</a:t>
            </a:r>
            <a:r>
              <a:rPr lang="fr-FR" sz="2800" i="1" dirty="0" smtClean="0"/>
              <a:t> </a:t>
            </a:r>
            <a:r>
              <a:rPr lang="fr-FR" sz="2800" i="1" dirty="0" err="1" smtClean="0"/>
              <a:t>cavus</a:t>
            </a:r>
            <a:r>
              <a:rPr lang="fr-FR" sz="2800" dirty="0" smtClean="0"/>
              <a:t> à 13 ans, tarsectomie antérieure </a:t>
            </a:r>
            <a:r>
              <a:rPr lang="fr-FR" sz="2800" dirty="0" err="1" smtClean="0"/>
              <a:t>bilaterale</a:t>
            </a:r>
            <a:endParaRPr lang="fr-FR" sz="2800" dirty="0" smtClean="0"/>
          </a:p>
          <a:p>
            <a:pPr marL="746125" lvl="1" indent="-396875" eaLnBrk="1">
              <a:spcBef>
                <a:spcPts val="600"/>
              </a:spcBef>
              <a:buClr>
                <a:srgbClr val="A6A6A6"/>
              </a:buClr>
              <a:buFont typeface="Wingdings 2" charset="0"/>
              <a:buChar char="•"/>
              <a:defRPr/>
            </a:pPr>
            <a:endParaRPr lang="fr-FR" sz="2800" dirty="0" smtClean="0"/>
          </a:p>
          <a:p>
            <a:pPr marL="746125" lvl="1" indent="-396875" eaLnBrk="1">
              <a:spcBef>
                <a:spcPts val="600"/>
              </a:spcBef>
              <a:buClr>
                <a:srgbClr val="A6A6A6"/>
              </a:buClr>
              <a:buFont typeface="Wingdings 2" charset="0"/>
              <a:buChar char="•"/>
              <a:defRPr/>
            </a:pPr>
            <a:r>
              <a:rPr lang="fr-FR" sz="2800" dirty="0" smtClean="0"/>
              <a:t>Diarrhée chronique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10214687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641350" y="106363"/>
            <a:ext cx="7856538" cy="1309687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4800" smtClean="0">
                <a:solidFill>
                  <a:srgbClr val="FFFFFF"/>
                </a:solidFill>
              </a:rPr>
              <a:t>Patient 1</a:t>
            </a:r>
            <a:endParaRPr lang="fr-FR" smtClean="0"/>
          </a:p>
        </p:txBody>
      </p:sp>
      <p:sp>
        <p:nvSpPr>
          <p:cNvPr id="23554" name="Rectangle 2"/>
          <p:cNvSpPr>
            <a:spLocks noGrp="1"/>
          </p:cNvSpPr>
          <p:nvPr>
            <p:ph idx="1"/>
          </p:nvPr>
        </p:nvSpPr>
        <p:spPr bwMode="auto">
          <a:xfrm>
            <a:off x="619125" y="1600200"/>
            <a:ext cx="7878763" cy="46386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31788" indent="-331788" eaLnBrk="1">
              <a:lnSpc>
                <a:spcPct val="9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2700" dirty="0" smtClean="0"/>
              <a:t>Il est </a:t>
            </a:r>
            <a:r>
              <a:rPr lang="fr-FR" sz="2700" b="1" dirty="0" smtClean="0">
                <a:solidFill>
                  <a:srgbClr val="0A5987"/>
                </a:solidFill>
              </a:rPr>
              <a:t>SERIEUSEMENT</a:t>
            </a:r>
            <a:r>
              <a:rPr lang="fr-FR" sz="2700" dirty="0" smtClean="0"/>
              <a:t> examiné à 18 ans</a:t>
            </a:r>
          </a:p>
          <a:p>
            <a:pPr marL="331788" indent="-331788" eaLnBrk="1">
              <a:lnSpc>
                <a:spcPct val="9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endParaRPr lang="fr-FR" sz="2700" dirty="0" smtClean="0"/>
          </a:p>
          <a:p>
            <a:pPr marL="692150" lvl="1" indent="-342900" eaLnBrk="1">
              <a:lnSpc>
                <a:spcPct val="90000"/>
              </a:lnSpc>
              <a:spcBef>
                <a:spcPts val="600"/>
              </a:spcBef>
              <a:buClr>
                <a:srgbClr val="A6A6A6"/>
              </a:buClr>
              <a:buFont typeface="Wingdings" charset="2"/>
              <a:buChar char="ü"/>
              <a:defRPr/>
            </a:pPr>
            <a:r>
              <a:rPr lang="fr-FR" sz="2300" dirty="0" smtClean="0"/>
              <a:t>Réponse plantaire en extension, </a:t>
            </a:r>
            <a:endParaRPr lang="fr-FR" sz="2100" dirty="0" smtClean="0"/>
          </a:p>
          <a:p>
            <a:pPr marL="692150" lvl="1" indent="-342900" eaLnBrk="1">
              <a:lnSpc>
                <a:spcPct val="90000"/>
              </a:lnSpc>
              <a:spcBef>
                <a:spcPts val="600"/>
              </a:spcBef>
              <a:buClr>
                <a:srgbClr val="A6A6A6"/>
              </a:buClr>
              <a:buFont typeface="Wingdings" charset="2"/>
              <a:buChar char="ü"/>
              <a:defRPr/>
            </a:pPr>
            <a:r>
              <a:rPr lang="fr-FR" sz="2300" dirty="0" smtClean="0"/>
              <a:t>Atrophie musculaire partie distale </a:t>
            </a:r>
            <a:r>
              <a:rPr lang="fr-FR" sz="2300" dirty="0" err="1" smtClean="0"/>
              <a:t>antero</a:t>
            </a:r>
            <a:r>
              <a:rPr lang="fr-FR" sz="2300" dirty="0" smtClean="0"/>
              <a:t>-externe du MI. </a:t>
            </a:r>
          </a:p>
          <a:p>
            <a:pPr marL="692150" lvl="1" indent="-342900" eaLnBrk="1">
              <a:lnSpc>
                <a:spcPct val="90000"/>
              </a:lnSpc>
              <a:spcBef>
                <a:spcPts val="600"/>
              </a:spcBef>
              <a:buClr>
                <a:srgbClr val="A6A6A6"/>
              </a:buClr>
              <a:buFont typeface="Wingdings" charset="2"/>
              <a:buChar char="ü"/>
              <a:defRPr/>
            </a:pPr>
            <a:r>
              <a:rPr lang="fr-FR" sz="2300" dirty="0" smtClean="0"/>
              <a:t>Hypoesthésie distale sous le genoux</a:t>
            </a:r>
            <a:endParaRPr lang="fr-FR" sz="2100" dirty="0" smtClean="0"/>
          </a:p>
          <a:p>
            <a:pPr marL="692150" lvl="1" indent="-342900" eaLnBrk="1">
              <a:lnSpc>
                <a:spcPct val="90000"/>
              </a:lnSpc>
              <a:spcBef>
                <a:spcPts val="600"/>
              </a:spcBef>
              <a:buClr>
                <a:srgbClr val="A6A6A6"/>
              </a:buClr>
              <a:buFont typeface="Wingdings" charset="2"/>
              <a:buChar char="ü"/>
              <a:defRPr/>
            </a:pPr>
            <a:endParaRPr lang="fr-FR" sz="2100" dirty="0" smtClean="0"/>
          </a:p>
          <a:p>
            <a:pPr marL="692150" lvl="1" indent="-342900" eaLnBrk="1">
              <a:lnSpc>
                <a:spcPct val="90000"/>
              </a:lnSpc>
              <a:spcBef>
                <a:spcPts val="600"/>
              </a:spcBef>
              <a:buClr>
                <a:srgbClr val="A6A6A6"/>
              </a:buClr>
              <a:buFont typeface="Wingdings" charset="2"/>
              <a:buChar char="ü"/>
              <a:defRPr/>
            </a:pPr>
            <a:r>
              <a:rPr lang="fr-FR" sz="2300" dirty="0" smtClean="0"/>
              <a:t>EMG: </a:t>
            </a:r>
            <a:r>
              <a:rPr lang="fr-FR" sz="2300" dirty="0" err="1" smtClean="0"/>
              <a:t>polyneuropathie</a:t>
            </a:r>
            <a:r>
              <a:rPr lang="fr-FR" sz="2300" dirty="0" smtClean="0"/>
              <a:t> distale sensori-motrice. </a:t>
            </a:r>
          </a:p>
          <a:p>
            <a:pPr marL="692150" lvl="1" indent="-342900" eaLnBrk="1">
              <a:lnSpc>
                <a:spcPct val="90000"/>
              </a:lnSpc>
              <a:spcBef>
                <a:spcPts val="600"/>
              </a:spcBef>
              <a:buClr>
                <a:srgbClr val="A6A6A6"/>
              </a:buClr>
              <a:buFont typeface="Wingdings" charset="2"/>
              <a:buChar char="ü"/>
              <a:defRPr/>
            </a:pPr>
            <a:r>
              <a:rPr lang="fr-FR" sz="2300" dirty="0" smtClean="0"/>
              <a:t>IRM normale…</a:t>
            </a:r>
            <a:endParaRPr lang="fr-FR" dirty="0" smtClean="0"/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323528" y="3429000"/>
            <a:ext cx="8531225" cy="0"/>
          </a:xfrm>
          <a:prstGeom prst="line">
            <a:avLst/>
          </a:prstGeom>
          <a:noFill/>
          <a:ln w="57150" cap="flat" cmpd="sng">
            <a:solidFill>
              <a:srgbClr val="FFFF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2771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641350" y="106363"/>
            <a:ext cx="7856538" cy="585787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2400" i="1" dirty="0" err="1" smtClean="0">
                <a:solidFill>
                  <a:srgbClr val="FFFFFF"/>
                </a:solidFill>
              </a:rPr>
              <a:t>at</a:t>
            </a:r>
            <a:r>
              <a:rPr lang="fr-FR" sz="2400" i="1" dirty="0" smtClean="0">
                <a:solidFill>
                  <a:srgbClr val="FFFFFF"/>
                </a:solidFill>
              </a:rPr>
              <a:t> least</a:t>
            </a:r>
            <a:endParaRPr lang="fr-FR" sz="700" i="1" dirty="0" smtClean="0"/>
          </a:p>
        </p:txBody>
      </p:sp>
      <p:sp>
        <p:nvSpPr>
          <p:cNvPr id="24578" name="Rectangle 2"/>
          <p:cNvSpPr>
            <a:spLocks noGrp="1"/>
          </p:cNvSpPr>
          <p:nvPr>
            <p:ph idx="1"/>
          </p:nvPr>
        </p:nvSpPr>
        <p:spPr bwMode="auto">
          <a:xfrm>
            <a:off x="585788" y="1308100"/>
            <a:ext cx="7878763" cy="46386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0" indent="0" eaLnBrk="1">
              <a:spcBef>
                <a:spcPts val="2000"/>
              </a:spcBef>
              <a:defRPr/>
            </a:pPr>
            <a:r>
              <a:rPr lang="fr-FR" u="sng" dirty="0" smtClean="0"/>
              <a:t>Dg fait à </a:t>
            </a:r>
            <a:r>
              <a:rPr lang="fr-FR" b="1" u="sng" dirty="0" smtClean="0"/>
              <a:t>21 ans </a:t>
            </a:r>
            <a:r>
              <a:rPr lang="fr-FR" u="sng" dirty="0" smtClean="0"/>
              <a:t>!</a:t>
            </a:r>
          </a:p>
          <a:p>
            <a:pPr marL="0" indent="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Plasma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cholestanol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was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found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to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be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elevated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000" dirty="0" smtClean="0">
                <a:solidFill>
                  <a:schemeClr val="bg1">
                    <a:lumMod val="65000"/>
                  </a:schemeClr>
                </a:solidFill>
              </a:rPr>
              <a:t>(ratio </a:t>
            </a:r>
            <a:r>
              <a:rPr lang="fr-FR" sz="2000" dirty="0" err="1" smtClean="0">
                <a:solidFill>
                  <a:schemeClr val="bg1">
                    <a:lumMod val="65000"/>
                  </a:schemeClr>
                </a:solidFill>
              </a:rPr>
              <a:t>cholestanol:cholesterol</a:t>
            </a:r>
            <a:r>
              <a:rPr lang="fr-FR" sz="2000" dirty="0" smtClean="0">
                <a:solidFill>
                  <a:schemeClr val="bg1">
                    <a:lumMod val="65000"/>
                  </a:schemeClr>
                </a:solidFill>
              </a:rPr>
              <a:t>=1:100, N&lt;1:1000).</a:t>
            </a:r>
          </a:p>
          <a:p>
            <a:pPr marL="0" indent="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Sequencing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of the CYP27A1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gene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in the patient and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his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parents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revealed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that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he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had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the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Arg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395 /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Cys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point mutation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inherited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from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his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mother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and the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Arg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479 /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Cys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point mutation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from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his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father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</p:txBody>
      </p:sp>
      <p:sp>
        <p:nvSpPr>
          <p:cNvPr id="24579" name="AutoShape 3"/>
          <p:cNvSpPr>
            <a:spLocks/>
          </p:cNvSpPr>
          <p:nvPr/>
        </p:nvSpPr>
        <p:spPr bwMode="auto">
          <a:xfrm>
            <a:off x="585788" y="5635625"/>
            <a:ext cx="7970837" cy="1206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algn="ctr" defTabSz="914400">
              <a:defRPr/>
            </a:pPr>
            <a:r>
              <a:rPr lang="fr-FR" sz="3600" b="1" dirty="0">
                <a:solidFill>
                  <a:srgbClr val="0A5987"/>
                </a:solidFill>
                <a:cs typeface="Helvetica" charset="0"/>
              </a:rPr>
              <a:t>XCT</a:t>
            </a:r>
          </a:p>
          <a:p>
            <a:pPr algn="ctr" defTabSz="914400">
              <a:spcBef>
                <a:spcPts val="2000"/>
              </a:spcBef>
              <a:defRPr/>
            </a:pPr>
            <a:r>
              <a:rPr lang="fr-FR" sz="2000" dirty="0" err="1">
                <a:solidFill>
                  <a:srgbClr val="0A5987"/>
                </a:solidFill>
                <a:cs typeface="Helvetica" charset="0"/>
              </a:rPr>
              <a:t>Treatment</a:t>
            </a:r>
            <a:r>
              <a:rPr lang="fr-FR" sz="2000" dirty="0">
                <a:solidFill>
                  <a:srgbClr val="0A5987"/>
                </a:solidFill>
                <a:cs typeface="Helvetica" charset="0"/>
              </a:rPr>
              <a:t> </a:t>
            </a:r>
            <a:r>
              <a:rPr lang="fr-FR" sz="2000" dirty="0" err="1">
                <a:solidFill>
                  <a:srgbClr val="0A5987"/>
                </a:solidFill>
                <a:cs typeface="Helvetica" charset="0"/>
              </a:rPr>
              <a:t>with</a:t>
            </a:r>
            <a:r>
              <a:rPr lang="fr-FR" sz="2000" dirty="0">
                <a:solidFill>
                  <a:srgbClr val="0A5987"/>
                </a:solidFill>
                <a:cs typeface="Helvetica" charset="0"/>
              </a:rPr>
              <a:t> </a:t>
            </a:r>
            <a:r>
              <a:rPr lang="fr-FR" sz="2000" dirty="0" err="1" smtClean="0">
                <a:solidFill>
                  <a:srgbClr val="0A5987"/>
                </a:solidFill>
                <a:cs typeface="Helvetica" charset="0"/>
              </a:rPr>
              <a:t>chenodeoxycholic</a:t>
            </a:r>
            <a:r>
              <a:rPr lang="fr-FR" sz="2000" dirty="0" smtClean="0">
                <a:solidFill>
                  <a:srgbClr val="0A5987"/>
                </a:solidFill>
                <a:cs typeface="Helvetica" charset="0"/>
              </a:rPr>
              <a:t> </a:t>
            </a:r>
            <a:r>
              <a:rPr lang="fr-FR" sz="2000" dirty="0" err="1" smtClean="0">
                <a:solidFill>
                  <a:srgbClr val="0A5987"/>
                </a:solidFill>
                <a:cs typeface="Helvetica" charset="0"/>
              </a:rPr>
              <a:t>acid</a:t>
            </a:r>
            <a:r>
              <a:rPr lang="fr-FR" sz="2000" dirty="0" smtClean="0">
                <a:solidFill>
                  <a:srgbClr val="0A5987"/>
                </a:solidFill>
                <a:cs typeface="Helvetica" charset="0"/>
              </a:rPr>
              <a:t> </a:t>
            </a:r>
            <a:r>
              <a:rPr lang="fr-FR" sz="2000" dirty="0">
                <a:solidFill>
                  <a:srgbClr val="0A5987"/>
                </a:solidFill>
                <a:cs typeface="Helvetica" charset="0"/>
              </a:rPr>
              <a:t>(250 mg, </a:t>
            </a:r>
            <a:r>
              <a:rPr lang="fr-FR" sz="2000" dirty="0" err="1">
                <a:solidFill>
                  <a:srgbClr val="0A5987"/>
                </a:solidFill>
                <a:cs typeface="Helvetica" charset="0"/>
              </a:rPr>
              <a:t>three</a:t>
            </a:r>
            <a:r>
              <a:rPr lang="fr-FR" sz="2000" dirty="0">
                <a:solidFill>
                  <a:srgbClr val="0A5987"/>
                </a:solidFill>
                <a:cs typeface="Helvetica" charset="0"/>
              </a:rPr>
              <a:t> times a </a:t>
            </a:r>
            <a:r>
              <a:rPr lang="fr-FR" sz="2000" dirty="0" err="1">
                <a:solidFill>
                  <a:srgbClr val="0A5987"/>
                </a:solidFill>
                <a:cs typeface="Helvetica" charset="0"/>
              </a:rPr>
              <a:t>day</a:t>
            </a:r>
            <a:r>
              <a:rPr lang="fr-FR" sz="2000" dirty="0">
                <a:solidFill>
                  <a:srgbClr val="0A5987"/>
                </a:solidFill>
                <a:cs typeface="Helvetica" charset="0"/>
              </a:rPr>
              <a:t>).</a:t>
            </a:r>
            <a:endParaRPr lang="fr-FR" dirty="0">
              <a:solidFill>
                <a:srgbClr val="0A5987"/>
              </a:solidFill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3307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  <p:bldP spid="2457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641350" y="106363"/>
            <a:ext cx="7856538" cy="1309687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4800" smtClean="0">
                <a:solidFill>
                  <a:srgbClr val="FFFFFF"/>
                </a:solidFill>
              </a:rPr>
              <a:t>Patient 1</a:t>
            </a:r>
            <a:endParaRPr lang="fr-FR" smtClean="0"/>
          </a:p>
        </p:txBody>
      </p:sp>
      <p:sp>
        <p:nvSpPr>
          <p:cNvPr id="25602" name="Rectangle 2"/>
          <p:cNvSpPr>
            <a:spLocks noGrp="1"/>
          </p:cNvSpPr>
          <p:nvPr>
            <p:ph idx="1"/>
          </p:nvPr>
        </p:nvSpPr>
        <p:spPr bwMode="auto">
          <a:xfrm>
            <a:off x="619125" y="1600200"/>
            <a:ext cx="7878763" cy="46386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107950" indent="-10795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1700" smtClean="0"/>
              <a:t>Other biological abnormalities </a:t>
            </a:r>
            <a:r>
              <a:rPr lang="fr-FR" sz="1100" smtClean="0"/>
              <a:t>(1.3 g/L with 1.60&lt;N&lt;2.60 g/L), low HDL (0.40 g/L with 0.40&lt;N&lt;0.65 g/L) and LDL (0.40 g/L with 0.70&lt;N&lt;1.40 g/L) and high triglycerides (2.75 g/L with 0.45&lt;N&lt;1.90 g/L). </a:t>
            </a:r>
          </a:p>
          <a:p>
            <a:pPr marL="107950" indent="-10795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1700" smtClean="0"/>
              <a:t>Mild lens opacity </a:t>
            </a:r>
          </a:p>
          <a:p>
            <a:pPr marL="107950" indent="-10795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1700" smtClean="0"/>
              <a:t>A second MRI showed mild hyperintensities in both dentate nuclei of the cerebellum. </a:t>
            </a:r>
          </a:p>
          <a:p>
            <a:pPr marL="107950" indent="-10795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1700" smtClean="0"/>
              <a:t>MR spectroscopy : elevation of choline and inositol at the level of the centrum semiovale. Cerebellar peaks were within normal limits. </a:t>
            </a:r>
          </a:p>
          <a:p>
            <a:pPr marL="107950" indent="-107950" eaLnBrk="1">
              <a:spcBef>
                <a:spcPts val="2000"/>
              </a:spcBef>
              <a:buFont typeface="Wingdings 2" charset="0"/>
              <a:buChar char="•"/>
              <a:defRPr/>
            </a:pPr>
            <a:endParaRPr lang="fr-FR" sz="1700" smtClean="0"/>
          </a:p>
          <a:p>
            <a:pPr marL="107950" indent="-107950" eaLnBrk="1">
              <a:spcBef>
                <a:spcPts val="2000"/>
              </a:spcBef>
              <a:defRPr/>
            </a:pPr>
            <a:r>
              <a:rPr lang="fr-FR" sz="2000" smtClean="0"/>
              <a:t>Treatment with chenodeoxycholic acid (250 mg, three times a day) was then started.</a:t>
            </a:r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267604424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image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976313"/>
            <a:ext cx="7261225" cy="54451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7890" name="TextBox 1"/>
          <p:cNvSpPr txBox="1">
            <a:spLocks noChangeArrowheads="1"/>
          </p:cNvSpPr>
          <p:nvPr/>
        </p:nvSpPr>
        <p:spPr bwMode="auto">
          <a:xfrm>
            <a:off x="539750" y="260350"/>
            <a:ext cx="8280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  <a:sym typeface="Helvetica" charset="0"/>
              </a:defRPr>
            </a:lvl1pPr>
            <a:lvl2pPr marL="742950" indent="-28575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2pPr>
            <a:lvl3pPr marL="11430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3pPr>
            <a:lvl4pPr marL="16002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4pPr>
            <a:lvl5pPr marL="20574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9pPr>
          </a:lstStyle>
          <a:p>
            <a:pPr eaLnBrk="1"/>
            <a:r>
              <a:rPr lang="fr-FR" sz="2400" b="1">
                <a:solidFill>
                  <a:schemeClr val="bg1"/>
                </a:solidFill>
              </a:rPr>
              <a:t>IMPROVEMENT IN BEHAVIOUR WITH NO PSYCHOTROPIC MEDICATION !!!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63613" y="355600"/>
            <a:ext cx="7261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Amélioration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Comportementale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sans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aucun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psychotrope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en-U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2506244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image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3338"/>
            <a:ext cx="4751387" cy="679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 flipV="1">
            <a:off x="2843213" y="1196975"/>
            <a:ext cx="215900" cy="287338"/>
          </a:xfrm>
          <a:prstGeom prst="straightConnector1">
            <a:avLst/>
          </a:prstGeom>
          <a:solidFill>
            <a:srgbClr val="FFFFFF"/>
          </a:solidFill>
          <a:ln w="54999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>
            <a:outerShdw blurRad="63500" dist="38100" dir="5400000" algn="ctr" rotWithShape="0">
              <a:srgbClr val="000000">
                <a:alpha val="45000"/>
              </a:srgbClr>
            </a:outerShdw>
          </a:effectLst>
        </p:spPr>
      </p:cxnSp>
      <p:cxnSp>
        <p:nvCxnSpPr>
          <p:cNvPr id="6" name="Straight Arrow Connector 5"/>
          <p:cNvCxnSpPr/>
          <p:nvPr/>
        </p:nvCxnSpPr>
        <p:spPr bwMode="auto">
          <a:xfrm flipV="1">
            <a:off x="5580063" y="4724400"/>
            <a:ext cx="215900" cy="288925"/>
          </a:xfrm>
          <a:prstGeom prst="straightConnector1">
            <a:avLst/>
          </a:prstGeom>
          <a:solidFill>
            <a:srgbClr val="FFFFFF"/>
          </a:solidFill>
          <a:ln w="54999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>
            <a:outerShdw blurRad="63500" dist="38100" dir="5400000" algn="ctr" rotWithShape="0">
              <a:srgbClr val="000000">
                <a:alpha val="45000"/>
              </a:srgbClr>
            </a:outerShdw>
          </a:effectLst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4572000" y="1196975"/>
            <a:ext cx="215900" cy="287338"/>
          </a:xfrm>
          <a:prstGeom prst="straightConnector1">
            <a:avLst/>
          </a:prstGeom>
          <a:solidFill>
            <a:srgbClr val="FFFFFF"/>
          </a:solidFill>
          <a:ln w="54999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>
            <a:outerShdw blurRad="63500" dist="38100" dir="5400000" algn="ctr" rotWithShape="0">
              <a:srgbClr val="000000">
                <a:alpha val="45000"/>
              </a:srgbClr>
            </a:outerShdw>
          </a:effectLst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2843213" y="2420938"/>
            <a:ext cx="215900" cy="287337"/>
          </a:xfrm>
          <a:prstGeom prst="straightConnector1">
            <a:avLst/>
          </a:prstGeom>
          <a:solidFill>
            <a:srgbClr val="FFFFFF"/>
          </a:solidFill>
          <a:ln w="54999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>
            <a:outerShdw blurRad="63500" dist="38100" dir="5400000" algn="ctr" rotWithShape="0">
              <a:srgbClr val="000000">
                <a:alpha val="45000"/>
              </a:srgbClr>
            </a:outerShdw>
          </a:effec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2843213" y="1916113"/>
            <a:ext cx="215900" cy="288925"/>
          </a:xfrm>
          <a:prstGeom prst="straightConnector1">
            <a:avLst/>
          </a:prstGeom>
          <a:solidFill>
            <a:srgbClr val="FFFFFF"/>
          </a:solidFill>
          <a:ln w="54999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>
            <a:outerShdw blurRad="63500" dist="38100" dir="5400000" algn="ctr" rotWithShape="0">
              <a:srgbClr val="000000">
                <a:alpha val="45000"/>
              </a:srgbClr>
            </a:outerShdw>
          </a:effectLst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2916238" y="3644900"/>
            <a:ext cx="215900" cy="288925"/>
          </a:xfrm>
          <a:prstGeom prst="straightConnector1">
            <a:avLst/>
          </a:prstGeom>
          <a:solidFill>
            <a:srgbClr val="FFFFFF"/>
          </a:solidFill>
          <a:ln w="54999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>
            <a:outerShdw blurRad="63500" dist="38100" dir="5400000" algn="ctr" rotWithShape="0">
              <a:srgbClr val="000000">
                <a:alpha val="45000"/>
              </a:srgbClr>
            </a:outerShdw>
          </a:effec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2916238" y="2924175"/>
            <a:ext cx="215900" cy="288925"/>
          </a:xfrm>
          <a:prstGeom prst="straightConnector1">
            <a:avLst/>
          </a:prstGeom>
          <a:solidFill>
            <a:srgbClr val="FFFFFF"/>
          </a:solidFill>
          <a:ln w="54999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>
            <a:outerShdw blurRad="63500" dist="38100" dir="5400000" algn="ctr" rotWithShape="0">
              <a:srgbClr val="000000">
                <a:alpha val="45000"/>
              </a:srgbClr>
            </a:outerShdw>
          </a:effectLst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4643438" y="2636838"/>
            <a:ext cx="215900" cy="287337"/>
          </a:xfrm>
          <a:prstGeom prst="straightConnector1">
            <a:avLst/>
          </a:prstGeom>
          <a:solidFill>
            <a:srgbClr val="FFFFFF"/>
          </a:solidFill>
          <a:ln w="54999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>
            <a:outerShdw blurRad="63500" dist="38100" dir="5400000" algn="ctr" rotWithShape="0">
              <a:srgbClr val="000000">
                <a:alpha val="45000"/>
              </a:srgbClr>
            </a:outerShdw>
          </a:effectLst>
        </p:spPr>
      </p:cxnSp>
      <p:sp>
        <p:nvSpPr>
          <p:cNvPr id="38922" name="TextBox 12"/>
          <p:cNvSpPr txBox="1">
            <a:spLocks noChangeArrowheads="1"/>
          </p:cNvSpPr>
          <p:nvPr/>
        </p:nvSpPr>
        <p:spPr bwMode="auto">
          <a:xfrm>
            <a:off x="6335713" y="1125538"/>
            <a:ext cx="2808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  <a:sym typeface="Helvetica" charset="0"/>
              </a:defRPr>
            </a:lvl1pPr>
            <a:lvl2pPr marL="742950" indent="-28575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2pPr>
            <a:lvl3pPr marL="11430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3pPr>
            <a:lvl4pPr marL="16002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4pPr>
            <a:lvl5pPr marL="20574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9pPr>
          </a:lstStyle>
          <a:p>
            <a:pPr eaLnBrk="1"/>
            <a:r>
              <a:rPr lang="fr-FR" sz="2400" b="1">
                <a:solidFill>
                  <a:schemeClr val="bg1"/>
                </a:solidFill>
              </a:rPr>
              <a:t>IMPROVEMENT IN COGNITION</a:t>
            </a:r>
          </a:p>
        </p:txBody>
      </p:sp>
      <p:sp>
        <p:nvSpPr>
          <p:cNvPr id="2" name="TextBox 1"/>
          <p:cNvSpPr txBox="1"/>
          <p:nvPr/>
        </p:nvSpPr>
        <p:spPr>
          <a:xfrm rot="1904037">
            <a:off x="6060414" y="2940076"/>
            <a:ext cx="301105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Mieux</a:t>
            </a:r>
            <a:r>
              <a:rPr lang="en-US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sur</a:t>
            </a:r>
            <a:r>
              <a:rPr lang="en-US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le plan Instrumental !!!</a:t>
            </a:r>
            <a:endParaRPr lang="en-US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234055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-7938" y="1597025"/>
          <a:ext cx="8123238" cy="529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hart" r:id="rId3" imgW="0" imgH="0" progId="MSGraph.Chart.8">
                  <p:embed/>
                </p:oleObj>
              </mc:Choice>
              <mc:Fallback>
                <p:oleObj name="Chart" r:id="rId3" imgW="0" imgH="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938" y="1597025"/>
                        <a:ext cx="8123238" cy="529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rnd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4" name="AutoShape 2"/>
          <p:cNvSpPr>
            <a:spLocks/>
          </p:cNvSpPr>
          <p:nvPr/>
        </p:nvSpPr>
        <p:spPr bwMode="auto">
          <a:xfrm>
            <a:off x="755650" y="576263"/>
            <a:ext cx="7974013" cy="558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sz="1800">
                <a:solidFill>
                  <a:srgbClr val="FFFFFF"/>
                </a:solidFill>
                <a:cs typeface="Helvetica" charset="0"/>
              </a:rPr>
              <a:t>Older patients have more specific psychiatric signs</a:t>
            </a: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04187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86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-258763" y="115888"/>
          <a:ext cx="9267826" cy="640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Chart" r:id="rId3" imgW="0" imgH="0" progId="MSGraph.Chart.8">
                  <p:embed/>
                </p:oleObj>
              </mc:Choice>
              <mc:Fallback>
                <p:oleObj name="Chart" r:id="rId3" imgW="0" imgH="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8763" y="115888"/>
                        <a:ext cx="9267826" cy="6405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rnd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838200" y="4114800"/>
            <a:ext cx="1223963" cy="411163"/>
            <a:chOff x="0" y="0"/>
            <a:chExt cx="97" cy="33"/>
          </a:xfrm>
        </p:grpSpPr>
        <p:sp>
          <p:nvSpPr>
            <p:cNvPr id="29699" name="AutoShape 3"/>
            <p:cNvSpPr>
              <a:spLocks/>
            </p:cNvSpPr>
            <p:nvPr/>
          </p:nvSpPr>
          <p:spPr bwMode="auto">
            <a:xfrm>
              <a:off x="0" y="0"/>
              <a:ext cx="97" cy="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914400">
                <a:spcBef>
                  <a:spcPts val="900"/>
                </a:spcBef>
                <a:defRPr/>
              </a:pPr>
              <a:endParaRPr lang="fr-FR" sz="1800">
                <a:solidFill>
                  <a:srgbClr val="FFFFFF"/>
                </a:solidFill>
                <a:cs typeface="Helvetica" charset="0"/>
              </a:endParaRPr>
            </a:p>
          </p:txBody>
        </p:sp>
        <p:sp>
          <p:nvSpPr>
            <p:cNvPr id="29700" name="AutoShape 4"/>
            <p:cNvSpPr>
              <a:spLocks/>
            </p:cNvSpPr>
            <p:nvPr/>
          </p:nvSpPr>
          <p:spPr bwMode="auto">
            <a:xfrm>
              <a:off x="0" y="0"/>
              <a:ext cx="97" cy="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/>
            <a:lstStyle/>
            <a:p>
              <a:pPr defTabSz="914400">
                <a:spcBef>
                  <a:spcPts val="900"/>
                </a:spcBef>
                <a:defRPr/>
              </a:pPr>
              <a:r>
                <a:rPr lang="fr-FR" sz="1600" b="1">
                  <a:solidFill>
                    <a:srgbClr val="FFFFFF"/>
                  </a:solidFill>
                  <a:cs typeface="Helvetica" charset="0"/>
                </a:rPr>
                <a:t>Childhood</a:t>
              </a:r>
              <a:endParaRPr lang="fr-FR">
                <a:cs typeface="Helvetica" charset="0"/>
              </a:endParaRPr>
            </a:p>
          </p:txBody>
        </p:sp>
      </p:grpSp>
      <p:grpSp>
        <p:nvGrpSpPr>
          <p:cNvPr id="40963" name="Group 5"/>
          <p:cNvGrpSpPr>
            <a:grpSpLocks/>
          </p:cNvGrpSpPr>
          <p:nvPr/>
        </p:nvGrpSpPr>
        <p:grpSpPr bwMode="auto">
          <a:xfrm>
            <a:off x="1981200" y="4114800"/>
            <a:ext cx="1439863" cy="411163"/>
            <a:chOff x="0" y="0"/>
            <a:chExt cx="114" cy="33"/>
          </a:xfrm>
        </p:grpSpPr>
        <p:sp>
          <p:nvSpPr>
            <p:cNvPr id="29702" name="AutoShape 6"/>
            <p:cNvSpPr>
              <a:spLocks/>
            </p:cNvSpPr>
            <p:nvPr/>
          </p:nvSpPr>
          <p:spPr bwMode="auto">
            <a:xfrm>
              <a:off x="0" y="0"/>
              <a:ext cx="114" cy="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914400">
                <a:spcBef>
                  <a:spcPts val="900"/>
                </a:spcBef>
                <a:defRPr/>
              </a:pPr>
              <a:endParaRPr lang="fr-FR" sz="1800">
                <a:solidFill>
                  <a:srgbClr val="FFFFFF"/>
                </a:solidFill>
                <a:cs typeface="Helvetica" charset="0"/>
              </a:endParaRPr>
            </a:p>
          </p:txBody>
        </p:sp>
        <p:sp>
          <p:nvSpPr>
            <p:cNvPr id="29703" name="AutoShape 7"/>
            <p:cNvSpPr>
              <a:spLocks/>
            </p:cNvSpPr>
            <p:nvPr/>
          </p:nvSpPr>
          <p:spPr bwMode="auto">
            <a:xfrm>
              <a:off x="0" y="0"/>
              <a:ext cx="114" cy="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/>
            <a:lstStyle/>
            <a:p>
              <a:pPr defTabSz="914400">
                <a:spcBef>
                  <a:spcPts val="900"/>
                </a:spcBef>
                <a:defRPr/>
              </a:pPr>
              <a:r>
                <a:rPr lang="fr-FR" sz="1600" b="1">
                  <a:solidFill>
                    <a:srgbClr val="FFFFFF"/>
                  </a:solidFill>
                  <a:cs typeface="Helvetica" charset="0"/>
                </a:rPr>
                <a:t>Adolescence</a:t>
              </a:r>
              <a:endParaRPr lang="fr-FR">
                <a:cs typeface="Helvetica" charset="0"/>
              </a:endParaRPr>
            </a:p>
          </p:txBody>
        </p:sp>
      </p:grpSp>
      <p:grpSp>
        <p:nvGrpSpPr>
          <p:cNvPr id="40964" name="Group 8"/>
          <p:cNvGrpSpPr>
            <a:grpSpLocks/>
          </p:cNvGrpSpPr>
          <p:nvPr/>
        </p:nvGrpSpPr>
        <p:grpSpPr bwMode="auto">
          <a:xfrm>
            <a:off x="3276600" y="4038600"/>
            <a:ext cx="1223963" cy="700088"/>
            <a:chOff x="0" y="0"/>
            <a:chExt cx="97" cy="56"/>
          </a:xfrm>
        </p:grpSpPr>
        <p:sp>
          <p:nvSpPr>
            <p:cNvPr id="29705" name="AutoShape 9"/>
            <p:cNvSpPr>
              <a:spLocks/>
            </p:cNvSpPr>
            <p:nvPr/>
          </p:nvSpPr>
          <p:spPr bwMode="auto">
            <a:xfrm>
              <a:off x="0" y="0"/>
              <a:ext cx="97" cy="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914400">
                <a:spcBef>
                  <a:spcPts val="900"/>
                </a:spcBef>
                <a:defRPr/>
              </a:pPr>
              <a:endParaRPr lang="fr-FR" sz="1800">
                <a:solidFill>
                  <a:srgbClr val="FFFFFF"/>
                </a:solidFill>
                <a:cs typeface="Helvetica" charset="0"/>
              </a:endParaRPr>
            </a:p>
          </p:txBody>
        </p:sp>
        <p:sp>
          <p:nvSpPr>
            <p:cNvPr id="29706" name="AutoShape 10"/>
            <p:cNvSpPr>
              <a:spLocks/>
            </p:cNvSpPr>
            <p:nvPr/>
          </p:nvSpPr>
          <p:spPr bwMode="auto">
            <a:xfrm>
              <a:off x="0" y="0"/>
              <a:ext cx="97" cy="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/>
            <a:lstStyle/>
            <a:p>
              <a:pPr algn="ctr" defTabSz="914400">
                <a:spcBef>
                  <a:spcPts val="900"/>
                </a:spcBef>
                <a:defRPr/>
              </a:pPr>
              <a:r>
                <a:rPr lang="fr-FR" sz="1600" b="1">
                  <a:solidFill>
                    <a:srgbClr val="FFFFFF"/>
                  </a:solidFill>
                  <a:cs typeface="Helvetica" charset="0"/>
                </a:rPr>
                <a:t>Early Adulthood</a:t>
              </a:r>
              <a:endParaRPr lang="fr-FR">
                <a:cs typeface="Helvetica" charset="0"/>
              </a:endParaRPr>
            </a:p>
          </p:txBody>
        </p:sp>
      </p:grpSp>
      <p:grpSp>
        <p:nvGrpSpPr>
          <p:cNvPr id="40965" name="Group 11"/>
          <p:cNvGrpSpPr>
            <a:grpSpLocks/>
          </p:cNvGrpSpPr>
          <p:nvPr/>
        </p:nvGrpSpPr>
        <p:grpSpPr bwMode="auto">
          <a:xfrm>
            <a:off x="4419600" y="4038600"/>
            <a:ext cx="1223963" cy="700088"/>
            <a:chOff x="0" y="0"/>
            <a:chExt cx="97" cy="56"/>
          </a:xfrm>
        </p:grpSpPr>
        <p:sp>
          <p:nvSpPr>
            <p:cNvPr id="29708" name="AutoShape 12"/>
            <p:cNvSpPr>
              <a:spLocks/>
            </p:cNvSpPr>
            <p:nvPr/>
          </p:nvSpPr>
          <p:spPr bwMode="auto">
            <a:xfrm>
              <a:off x="0" y="0"/>
              <a:ext cx="97" cy="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914400">
                <a:spcBef>
                  <a:spcPts val="900"/>
                </a:spcBef>
                <a:defRPr/>
              </a:pPr>
              <a:endParaRPr lang="fr-FR" sz="1800">
                <a:solidFill>
                  <a:srgbClr val="FFFFFF"/>
                </a:solidFill>
                <a:cs typeface="Helvetica" charset="0"/>
              </a:endParaRPr>
            </a:p>
          </p:txBody>
        </p:sp>
        <p:sp>
          <p:nvSpPr>
            <p:cNvPr id="29709" name="AutoShape 13"/>
            <p:cNvSpPr>
              <a:spLocks/>
            </p:cNvSpPr>
            <p:nvPr/>
          </p:nvSpPr>
          <p:spPr bwMode="auto">
            <a:xfrm>
              <a:off x="0" y="0"/>
              <a:ext cx="97" cy="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/>
            <a:lstStyle/>
            <a:p>
              <a:pPr algn="ctr" defTabSz="914400">
                <a:spcBef>
                  <a:spcPts val="900"/>
                </a:spcBef>
                <a:defRPr/>
              </a:pPr>
              <a:r>
                <a:rPr lang="fr-FR" sz="1600" b="1">
                  <a:solidFill>
                    <a:srgbClr val="FFFFFF"/>
                  </a:solidFill>
                  <a:cs typeface="Helvetica" charset="0"/>
                </a:rPr>
                <a:t>Late Adulthood</a:t>
              </a:r>
              <a:endParaRPr lang="fr-FR">
                <a:cs typeface="Helvetica" charset="0"/>
              </a:endParaRPr>
            </a:p>
          </p:txBody>
        </p:sp>
      </p:grpSp>
      <p:sp>
        <p:nvSpPr>
          <p:cNvPr id="29710" name="AutoShape 14"/>
          <p:cNvSpPr>
            <a:spLocks/>
          </p:cNvSpPr>
          <p:nvPr/>
        </p:nvSpPr>
        <p:spPr bwMode="auto">
          <a:xfrm>
            <a:off x="4800600" y="6519863"/>
            <a:ext cx="4343400" cy="4111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sz="1600">
                <a:solidFill>
                  <a:srgbClr val="FFFFFF"/>
                </a:solidFill>
                <a:cs typeface="Helvetica" charset="0"/>
              </a:rPr>
              <a:t>En préparation Fraidakis, Bonnot, Sedel…</a:t>
            </a:r>
            <a:endParaRPr lang="fr-FR">
              <a:cs typeface="Helvetica" charset="0"/>
            </a:endParaRPr>
          </a:p>
        </p:txBody>
      </p:sp>
      <p:sp>
        <p:nvSpPr>
          <p:cNvPr id="29711" name="AutoShape 15"/>
          <p:cNvSpPr>
            <a:spLocks/>
          </p:cNvSpPr>
          <p:nvPr/>
        </p:nvSpPr>
        <p:spPr bwMode="auto">
          <a:xfrm>
            <a:off x="6065838" y="3055938"/>
            <a:ext cx="3033712" cy="1219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sz="1800">
                <a:solidFill>
                  <a:srgbClr val="FFFF00"/>
                </a:solidFill>
                <a:cs typeface="Helvetica" charset="0"/>
              </a:rPr>
              <a:t>In early onset CTX, Psy Signs are mosty isolated</a:t>
            </a:r>
            <a:endParaRPr lang="fr-FR" sz="1800">
              <a:solidFill>
                <a:srgbClr val="FFFFFF"/>
              </a:solidFill>
              <a:cs typeface="Helvetica" charset="0"/>
            </a:endParaRPr>
          </a:p>
          <a:p>
            <a:pPr defTabSz="914400">
              <a:defRPr/>
            </a:pPr>
            <a:r>
              <a:rPr lang="fr-FR" sz="1800">
                <a:solidFill>
                  <a:srgbClr val="FFFF00"/>
                </a:solidFill>
                <a:cs typeface="Helvetica" charset="0"/>
              </a:rPr>
              <a:t>BUT: 10-15 % of psychiatric signs….</a:t>
            </a: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15327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1297360" y="-362024"/>
            <a:ext cx="5673725" cy="1822524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3400" dirty="0" err="1" smtClean="0">
                <a:solidFill>
                  <a:srgbClr val="0A5987"/>
                </a:solidFill>
              </a:rPr>
              <a:t>Example</a:t>
            </a:r>
            <a:r>
              <a:rPr lang="fr-FR" sz="3400" dirty="0" smtClean="0">
                <a:solidFill>
                  <a:srgbClr val="0A5987"/>
                </a:solidFill>
              </a:rPr>
              <a:t>  2 :</a:t>
            </a:r>
            <a:endParaRPr lang="fr-FR" dirty="0" smtClean="0">
              <a:solidFill>
                <a:srgbClr val="0A5987"/>
              </a:solidFill>
            </a:endParaRPr>
          </a:p>
        </p:txBody>
      </p:sp>
      <p:sp>
        <p:nvSpPr>
          <p:cNvPr id="30722" name="Rectangle 2"/>
          <p:cNvSpPr>
            <a:spLocks noGrp="1"/>
          </p:cNvSpPr>
          <p:nvPr>
            <p:ph idx="1"/>
          </p:nvPr>
        </p:nvSpPr>
        <p:spPr bwMode="auto">
          <a:xfrm>
            <a:off x="788988" y="1698625"/>
            <a:ext cx="3635375" cy="45259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  <a:noAutofit/>
          </a:bodyPr>
          <a:lstStyle/>
          <a:p>
            <a:pPr marL="115888" indent="-115888" eaLnBrk="1">
              <a:lnSpc>
                <a:spcPct val="90000"/>
              </a:lnSpc>
              <a:spcBef>
                <a:spcPts val="1500"/>
              </a:spcBef>
              <a:buFont typeface="Wingdings 2" charset="0"/>
              <a:buChar char="•"/>
              <a:defRPr/>
            </a:pPr>
            <a:r>
              <a:rPr lang="fr-FR" sz="2400" dirty="0" smtClean="0"/>
              <a:t>Garçon de 8 ans Dg de TSA</a:t>
            </a:r>
          </a:p>
          <a:p>
            <a:pPr marL="115888" indent="-115888" eaLnBrk="1">
              <a:lnSpc>
                <a:spcPct val="90000"/>
              </a:lnSpc>
              <a:spcBef>
                <a:spcPts val="1500"/>
              </a:spcBef>
              <a:buFont typeface="Wingdings 2" charset="0"/>
              <a:buChar char="•"/>
              <a:defRPr/>
            </a:pPr>
            <a:r>
              <a:rPr lang="fr-FR" sz="2400" dirty="0" smtClean="0"/>
              <a:t>Hallucination auditives à 15 ans Dg DSM IV de Schizophrénie</a:t>
            </a:r>
          </a:p>
          <a:p>
            <a:pPr marL="115888" indent="-115888" eaLnBrk="1">
              <a:lnSpc>
                <a:spcPct val="90000"/>
              </a:lnSpc>
              <a:spcBef>
                <a:spcPts val="1500"/>
              </a:spcBef>
              <a:buFont typeface="Wingdings 2" charset="0"/>
              <a:buChar char="•"/>
              <a:defRPr/>
            </a:pPr>
            <a:r>
              <a:rPr lang="fr-FR" sz="2400" dirty="0" err="1" smtClean="0"/>
              <a:t>Quietapine</a:t>
            </a:r>
            <a:r>
              <a:rPr lang="fr-FR" sz="2400" dirty="0" smtClean="0"/>
              <a:t> non efficace and </a:t>
            </a:r>
            <a:r>
              <a:rPr lang="fr-FR" sz="2400" dirty="0" err="1" smtClean="0"/>
              <a:t>risperidone</a:t>
            </a:r>
            <a:r>
              <a:rPr lang="fr-FR" sz="2400" dirty="0" smtClean="0"/>
              <a:t> partiellement efficace sur les hallucinations</a:t>
            </a:r>
          </a:p>
          <a:p>
            <a:pPr marL="115888" indent="-115888" eaLnBrk="1">
              <a:lnSpc>
                <a:spcPct val="90000"/>
              </a:lnSpc>
              <a:spcBef>
                <a:spcPts val="1500"/>
              </a:spcBef>
              <a:buFont typeface="Wingdings 2" charset="0"/>
              <a:buChar char="•"/>
              <a:defRPr/>
            </a:pPr>
            <a:r>
              <a:rPr lang="fr-FR" sz="2400" dirty="0" smtClean="0"/>
              <a:t>Examen neurologique à 16 ans:  </a:t>
            </a:r>
            <a:r>
              <a:rPr lang="fr-FR" sz="2400" b="1" dirty="0" smtClean="0"/>
              <a:t>Paralysie Supra-Nucléaire</a:t>
            </a:r>
          </a:p>
          <a:p>
            <a:pPr marL="115888" indent="-115888" eaLnBrk="1">
              <a:lnSpc>
                <a:spcPct val="90000"/>
              </a:lnSpc>
              <a:spcBef>
                <a:spcPts val="1500"/>
              </a:spcBef>
              <a:buFont typeface="Wingdings 2" charset="0"/>
              <a:buChar char="•"/>
              <a:defRPr/>
            </a:pPr>
            <a:r>
              <a:rPr lang="fr-FR" sz="2400" b="1" dirty="0" err="1" smtClean="0">
                <a:solidFill>
                  <a:srgbClr val="0A5987"/>
                </a:solidFill>
              </a:rPr>
              <a:t>Confusionnant</a:t>
            </a:r>
            <a:r>
              <a:rPr lang="fr-FR" sz="2400" b="1" dirty="0" smtClean="0">
                <a:solidFill>
                  <a:srgbClr val="0A5987"/>
                </a:solidFill>
              </a:rPr>
              <a:t> non </a:t>
            </a:r>
            <a:r>
              <a:rPr lang="fr-FR" sz="2400" dirty="0" smtClean="0"/>
              <a:t>?</a:t>
            </a:r>
            <a:endParaRPr lang="fr-FR" sz="4400" dirty="0" smtClean="0"/>
          </a:p>
        </p:txBody>
      </p:sp>
      <p:sp>
        <p:nvSpPr>
          <p:cNvPr id="30723" name="AutoShape 3"/>
          <p:cNvSpPr>
            <a:spLocks/>
          </p:cNvSpPr>
          <p:nvPr/>
        </p:nvSpPr>
        <p:spPr bwMode="auto">
          <a:xfrm>
            <a:off x="5414963" y="3181350"/>
            <a:ext cx="3635375" cy="45259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algn="ctr" defTabSz="914400">
              <a:spcBef>
                <a:spcPts val="1500"/>
              </a:spcBef>
              <a:defRPr/>
            </a:pPr>
            <a:r>
              <a:rPr lang="fr-FR" sz="3000" b="1" dirty="0" smtClean="0">
                <a:solidFill>
                  <a:srgbClr val="0A5987"/>
                </a:solidFill>
                <a:cs typeface="Helvetica" charset="0"/>
              </a:rPr>
              <a:t>Cas comme des milliers en psychiatrie.</a:t>
            </a:r>
            <a:r>
              <a:rPr lang="fr-FR" sz="3000" b="1" dirty="0">
                <a:solidFill>
                  <a:srgbClr val="0A5987"/>
                </a:solidFill>
                <a:cs typeface="Helvetica" charset="0"/>
              </a:rPr>
              <a:t>.</a:t>
            </a:r>
            <a:r>
              <a:rPr lang="fr-FR" sz="3000" b="1" dirty="0" smtClean="0">
                <a:solidFill>
                  <a:srgbClr val="0A5987"/>
                </a:solidFill>
                <a:cs typeface="Helvetica" charset="0"/>
              </a:rPr>
              <a:t>. ?</a:t>
            </a:r>
          </a:p>
          <a:p>
            <a:pPr algn="ctr" defTabSz="914400">
              <a:spcBef>
                <a:spcPts val="1500"/>
              </a:spcBef>
              <a:defRPr/>
            </a:pPr>
            <a:r>
              <a:rPr lang="fr-FR" sz="3000" b="1" dirty="0" smtClean="0">
                <a:solidFill>
                  <a:srgbClr val="0A5987"/>
                </a:solidFill>
                <a:cs typeface="Helvetica" charset="0"/>
              </a:rPr>
              <a:t>Presque</a:t>
            </a:r>
            <a:endParaRPr lang="fr-FR" dirty="0">
              <a:solidFill>
                <a:srgbClr val="0A5987"/>
              </a:solidFill>
              <a:cs typeface="Helvetica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2320" y="6381328"/>
            <a:ext cx="14338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>
                <a:solidFill>
                  <a:srgbClr val="FFFFFF"/>
                </a:solidFill>
              </a:rPr>
              <a:t>Sandu</a:t>
            </a:r>
            <a:r>
              <a:rPr lang="fr-FR" dirty="0" smtClean="0">
                <a:solidFill>
                  <a:srgbClr val="FFFFFF"/>
                </a:solidFill>
              </a:rPr>
              <a:t> et al.,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29049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  <p:bldP spid="307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684213" y="317500"/>
            <a:ext cx="7772400" cy="1096963"/>
          </a:xfrm>
        </p:spPr>
        <p:txBody>
          <a:bodyPr anchor="t"/>
          <a:lstStyle/>
          <a:p>
            <a:pPr algn="ctr" defTabSz="914400" eaLnBrk="1">
              <a:defRPr/>
            </a:pPr>
            <a:r>
              <a:rPr lang="fr-FR" sz="2800" b="1" dirty="0" smtClean="0">
                <a:solidFill>
                  <a:srgbClr val="0A5987"/>
                </a:solidFill>
              </a:rPr>
              <a:t>Un frère et une </a:t>
            </a:r>
            <a:r>
              <a:rPr lang="fr-FR" sz="2800" b="1" dirty="0" err="1" smtClean="0">
                <a:solidFill>
                  <a:srgbClr val="0A5987"/>
                </a:solidFill>
              </a:rPr>
              <a:t>soeur</a:t>
            </a:r>
            <a:endParaRPr lang="fr-FR" dirty="0" smtClean="0">
              <a:solidFill>
                <a:srgbClr val="0A5987"/>
              </a:solidFill>
            </a:endParaRPr>
          </a:p>
        </p:txBody>
      </p:sp>
      <p:sp>
        <p:nvSpPr>
          <p:cNvPr id="31746" name="Rectangle 2"/>
          <p:cNvSpPr>
            <a:spLocks noGrp="1"/>
          </p:cNvSpPr>
          <p:nvPr>
            <p:ph idx="1"/>
          </p:nvPr>
        </p:nvSpPr>
        <p:spPr bwMode="auto">
          <a:xfrm>
            <a:off x="685800" y="2011363"/>
            <a:ext cx="7772400" cy="411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00038" indent="-300038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Garçon de 22 ans</a:t>
            </a:r>
          </a:p>
          <a:p>
            <a:pPr marL="300038" indent="-300038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Etats Psychotiques Brefs sous cannabis</a:t>
            </a:r>
          </a:p>
          <a:p>
            <a:pPr marL="300038" indent="-300038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14 hospitalisation en 4 ans pour les mêmes raisons </a:t>
            </a:r>
          </a:p>
          <a:p>
            <a:pPr marL="300038" indent="-300038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Dg  de Schizophrénie</a:t>
            </a:r>
          </a:p>
          <a:p>
            <a:pPr marL="300038" indent="-300038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AP pas très efficaces</a:t>
            </a:r>
            <a:endParaRPr lang="fr-FR" dirty="0" smtClean="0"/>
          </a:p>
        </p:txBody>
      </p:sp>
      <p:sp>
        <p:nvSpPr>
          <p:cNvPr id="2" name="Rectangle 1"/>
          <p:cNvSpPr/>
          <p:nvPr/>
        </p:nvSpPr>
        <p:spPr>
          <a:xfrm>
            <a:off x="7236296" y="6381328"/>
            <a:ext cx="14624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 err="1" smtClean="0">
                <a:solidFill>
                  <a:srgbClr val="FFFFFF"/>
                </a:solidFill>
              </a:rPr>
              <a:t>Hanon</a:t>
            </a:r>
            <a:r>
              <a:rPr lang="fr-FR" b="1" i="1" dirty="0" smtClean="0">
                <a:solidFill>
                  <a:srgbClr val="FFFFFF"/>
                </a:solidFill>
              </a:rPr>
              <a:t> et al, 2013</a:t>
            </a:r>
            <a:r>
              <a:rPr lang="fr-FR" b="1" dirty="0" smtClean="0">
                <a:solidFill>
                  <a:srgbClr val="FFFFFF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21153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639763"/>
            <a:ext cx="7772400" cy="1096962"/>
          </a:xfrm>
        </p:spPr>
        <p:txBody>
          <a:bodyPr anchor="t"/>
          <a:lstStyle/>
          <a:p>
            <a:pPr algn="ctr" defTabSz="914400" eaLnBrk="1">
              <a:defRPr/>
            </a:pPr>
            <a:r>
              <a:rPr lang="fr-FR" sz="3600" b="1" dirty="0" smtClean="0">
                <a:solidFill>
                  <a:srgbClr val="FFFFFF"/>
                </a:solidFill>
              </a:rPr>
              <a:t>25 ans…</a:t>
            </a:r>
            <a:endParaRPr lang="fr-FR" dirty="0" smtClean="0"/>
          </a:p>
        </p:txBody>
      </p:sp>
      <p:sp>
        <p:nvSpPr>
          <p:cNvPr id="32770" name="Rectangle 2"/>
          <p:cNvSpPr>
            <a:spLocks noGrp="1"/>
          </p:cNvSpPr>
          <p:nvPr>
            <p:ph idx="1"/>
          </p:nvPr>
        </p:nvSpPr>
        <p:spPr bwMode="auto">
          <a:xfrm>
            <a:off x="685800" y="2011363"/>
            <a:ext cx="7772400" cy="411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0" indent="0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Bave (AP ?) dysarthrie (AP ?°</a:t>
            </a:r>
          </a:p>
          <a:p>
            <a:pPr marL="0" indent="0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Mouvements anormaux (AP, chorée)</a:t>
            </a:r>
          </a:p>
          <a:p>
            <a:pPr marL="0" indent="0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Regard perdu… (</a:t>
            </a:r>
            <a:r>
              <a:rPr lang="fr-FR" sz="2800" dirty="0" err="1" smtClean="0"/>
              <a:t>schiz</a:t>
            </a:r>
            <a:r>
              <a:rPr lang="fr-FR" sz="2800" dirty="0" smtClean="0"/>
              <a:t> ?)</a:t>
            </a:r>
          </a:p>
          <a:p>
            <a:pPr marL="0" indent="0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Baisse des </a:t>
            </a:r>
            <a:r>
              <a:rPr lang="fr-FR" sz="2800" dirty="0" err="1" smtClean="0"/>
              <a:t>fct</a:t>
            </a:r>
            <a:r>
              <a:rPr lang="fr-FR" sz="2800" dirty="0" smtClean="0"/>
              <a:t> cognitives (AP ?)</a:t>
            </a:r>
          </a:p>
          <a:p>
            <a:pPr marL="0" indent="0" eaLnBrk="1">
              <a:spcBef>
                <a:spcPts val="700"/>
              </a:spcBef>
              <a:buFontTx/>
              <a:buChar char="•"/>
              <a:defRPr/>
            </a:pPr>
            <a:endParaRPr lang="fr-FR" sz="2800" dirty="0" smtClean="0"/>
          </a:p>
          <a:p>
            <a:pPr marL="0" indent="0" eaLnBrk="1">
              <a:spcBef>
                <a:spcPts val="600"/>
              </a:spcBef>
              <a:buFontTx/>
              <a:buChar char="•"/>
              <a:defRPr/>
            </a:pPr>
            <a:r>
              <a:rPr lang="fr-FR" sz="2800" dirty="0" smtClean="0"/>
              <a:t>Aucune amélioration en baissant les AP, ou changeant de molécules….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95274377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639763"/>
            <a:ext cx="7772400" cy="1096962"/>
          </a:xfrm>
        </p:spPr>
        <p:txBody>
          <a:bodyPr anchor="t"/>
          <a:lstStyle/>
          <a:p>
            <a:pPr algn="ctr" defTabSz="914400" eaLnBrk="1">
              <a:defRPr/>
            </a:pPr>
            <a:r>
              <a:rPr lang="fr-FR" sz="3600" b="1" dirty="0" smtClean="0">
                <a:solidFill>
                  <a:srgbClr val="FFFFFF"/>
                </a:solidFill>
              </a:rPr>
              <a:t>26 ans</a:t>
            </a:r>
            <a:endParaRPr lang="fr-FR" dirty="0" smtClean="0"/>
          </a:p>
        </p:txBody>
      </p:sp>
      <p:sp>
        <p:nvSpPr>
          <p:cNvPr id="33794" name="Rectangle 2"/>
          <p:cNvSpPr>
            <a:spLocks noGrp="1"/>
          </p:cNvSpPr>
          <p:nvPr>
            <p:ph idx="1"/>
          </p:nvPr>
        </p:nvSpPr>
        <p:spPr bwMode="auto">
          <a:xfrm>
            <a:off x="685800" y="1971675"/>
            <a:ext cx="7772400" cy="411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257175" indent="-257175" eaLnBrk="1">
              <a:lnSpc>
                <a:spcPct val="90000"/>
              </a:lnSpc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Mouvements </a:t>
            </a:r>
            <a:r>
              <a:rPr lang="fr-FR" dirty="0" err="1" smtClean="0"/>
              <a:t>choréodystoniques</a:t>
            </a:r>
            <a:endParaRPr lang="fr-FR" dirty="0" smtClean="0"/>
          </a:p>
          <a:p>
            <a:pPr marL="257175" indent="-257175" eaLnBrk="1">
              <a:lnSpc>
                <a:spcPct val="90000"/>
              </a:lnSpc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Syndrome cérébelleux</a:t>
            </a:r>
          </a:p>
          <a:p>
            <a:pPr marL="257175" indent="-257175" eaLnBrk="1">
              <a:lnSpc>
                <a:spcPct val="90000"/>
              </a:lnSpc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Dysmétrie / Dysarthrie</a:t>
            </a:r>
          </a:p>
          <a:p>
            <a:pPr marL="257175" indent="-257175" eaLnBrk="1">
              <a:lnSpc>
                <a:spcPct val="90000"/>
              </a:lnSpc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Syndrome Frontal</a:t>
            </a:r>
          </a:p>
          <a:p>
            <a:pPr marL="257175" indent="-257175" eaLnBrk="1">
              <a:lnSpc>
                <a:spcPct val="90000"/>
              </a:lnSpc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PSN</a:t>
            </a:r>
          </a:p>
        </p:txBody>
      </p:sp>
      <p:sp>
        <p:nvSpPr>
          <p:cNvPr id="33795" name="AutoShape 3"/>
          <p:cNvSpPr>
            <a:spLocks/>
          </p:cNvSpPr>
          <p:nvPr/>
        </p:nvSpPr>
        <p:spPr bwMode="auto">
          <a:xfrm>
            <a:off x="4398963" y="4133850"/>
            <a:ext cx="3800475" cy="2209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solidFill>
              <a:srgbClr val="64B1CC"/>
            </a:solidFill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285750" indent="-285750" defTabSz="914400">
              <a:lnSpc>
                <a:spcPct val="90000"/>
              </a:lnSpc>
              <a:spcBef>
                <a:spcPts val="500"/>
              </a:spcBef>
              <a:buSzPct val="100000"/>
              <a:buFont typeface="ArialMT" charset="0"/>
              <a:buChar char="•"/>
              <a:defRPr/>
            </a:pPr>
            <a:r>
              <a:rPr lang="fr-FR" sz="2400" b="1">
                <a:solidFill>
                  <a:srgbClr val="1F497D"/>
                </a:solidFill>
                <a:cs typeface="Helvetica" charset="0"/>
              </a:rPr>
              <a:t>Niemann Pick Type C</a:t>
            </a:r>
          </a:p>
          <a:p>
            <a:pPr marL="285750" indent="-285750" defTabSz="914400">
              <a:lnSpc>
                <a:spcPct val="90000"/>
              </a:lnSpc>
              <a:spcBef>
                <a:spcPts val="700"/>
              </a:spcBef>
              <a:buSzPct val="100000"/>
              <a:buFont typeface="ArialMT" charset="0"/>
              <a:buChar char="•"/>
              <a:defRPr/>
            </a:pPr>
            <a:endParaRPr lang="fr-FR" sz="2400" b="1">
              <a:solidFill>
                <a:srgbClr val="1F497D"/>
              </a:solidFill>
              <a:cs typeface="Helvetica" charset="0"/>
            </a:endParaRPr>
          </a:p>
          <a:p>
            <a:pPr marL="285750" indent="-285750" defTabSz="914400">
              <a:lnSpc>
                <a:spcPct val="90000"/>
              </a:lnSpc>
              <a:spcBef>
                <a:spcPts val="500"/>
              </a:spcBef>
              <a:buSzPct val="100000"/>
              <a:buFont typeface="ArialMT" charset="0"/>
              <a:buChar char="•"/>
              <a:defRPr/>
            </a:pPr>
            <a:r>
              <a:rPr lang="fr-FR" sz="2400" b="1">
                <a:solidFill>
                  <a:srgbClr val="1F497D"/>
                </a:solidFill>
                <a:cs typeface="Helvetica" charset="0"/>
              </a:rPr>
              <a:t>Improvement of Psychotic symptoms with no other treatment than Miglustat  </a:t>
            </a:r>
            <a:endParaRPr lang="fr-FR">
              <a:solidFill>
                <a:srgbClr val="1F497D"/>
              </a:solidFill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2295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bldLvl="5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639763"/>
            <a:ext cx="7772400" cy="1096962"/>
          </a:xfrm>
        </p:spPr>
        <p:txBody>
          <a:bodyPr anchor="t"/>
          <a:lstStyle/>
          <a:p>
            <a:pPr algn="ctr" defTabSz="914400" eaLnBrk="1">
              <a:defRPr/>
            </a:pPr>
            <a:r>
              <a:rPr lang="fr-FR" sz="3600" b="1" smtClean="0">
                <a:solidFill>
                  <a:srgbClr val="FFFFFF"/>
                </a:solidFill>
              </a:rPr>
              <a:t>His Sister</a:t>
            </a:r>
            <a:endParaRPr lang="fr-FR" smtClean="0"/>
          </a:p>
        </p:txBody>
      </p:sp>
      <p:sp>
        <p:nvSpPr>
          <p:cNvPr id="34818" name="Rectangle 2"/>
          <p:cNvSpPr>
            <a:spLocks noGrp="1"/>
          </p:cNvSpPr>
          <p:nvPr>
            <p:ph idx="1"/>
          </p:nvPr>
        </p:nvSpPr>
        <p:spPr bwMode="auto">
          <a:xfrm>
            <a:off x="685800" y="2011363"/>
            <a:ext cx="7772400" cy="411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0" indent="0" eaLnBrk="1"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BPE </a:t>
            </a:r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/>
              <a:t>age</a:t>
            </a:r>
            <a:r>
              <a:rPr lang="fr-FR" dirty="0" smtClean="0"/>
              <a:t> 22</a:t>
            </a:r>
          </a:p>
          <a:p>
            <a:pPr marL="0" indent="0" eaLnBrk="1"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5 </a:t>
            </a:r>
            <a:r>
              <a:rPr lang="fr-FR" dirty="0" err="1" smtClean="0"/>
              <a:t>hospitalizations</a:t>
            </a:r>
            <a:endParaRPr lang="fr-FR" dirty="0" smtClean="0"/>
          </a:p>
          <a:p>
            <a:pPr marL="0" indent="0" eaLnBrk="1"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No cannabis</a:t>
            </a:r>
          </a:p>
          <a:p>
            <a:pPr marL="0" indent="0" eaLnBrk="1"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AP inefficient</a:t>
            </a:r>
          </a:p>
          <a:p>
            <a:pPr marL="0" indent="0" eaLnBrk="1">
              <a:spcBef>
                <a:spcPts val="500"/>
              </a:spcBef>
              <a:buFontTx/>
              <a:buChar char="•"/>
              <a:defRPr/>
            </a:pPr>
            <a:r>
              <a:rPr lang="fr-FR" dirty="0" smtClean="0"/>
              <a:t>Dg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Schizophrenia</a:t>
            </a:r>
            <a:endParaRPr lang="fr-FR" dirty="0" smtClean="0"/>
          </a:p>
          <a:p>
            <a:pPr marL="0" indent="0" eaLnBrk="1">
              <a:spcBef>
                <a:spcPts val="700"/>
              </a:spcBef>
              <a:buFontTx/>
              <a:buChar char="•"/>
              <a:defRPr/>
            </a:pPr>
            <a:endParaRPr lang="fr-FR" dirty="0" smtClean="0"/>
          </a:p>
          <a:p>
            <a:pPr marL="0" indent="0" eaLnBrk="1">
              <a:spcBef>
                <a:spcPts val="500"/>
              </a:spcBef>
              <a:buFontTx/>
              <a:buChar char="•"/>
              <a:defRPr/>
            </a:pPr>
            <a:r>
              <a:rPr lang="fr-FR" dirty="0" err="1" smtClean="0"/>
              <a:t>Swallow</a:t>
            </a:r>
            <a:r>
              <a:rPr lang="fr-FR" dirty="0" smtClean="0"/>
              <a:t>  </a:t>
            </a:r>
            <a:r>
              <a:rPr lang="fr-FR" dirty="0" err="1" smtClean="0"/>
              <a:t>disorders</a:t>
            </a:r>
            <a:r>
              <a:rPr lang="fr-FR" dirty="0" smtClean="0"/>
              <a:t>,  distal </a:t>
            </a:r>
            <a:r>
              <a:rPr lang="fr-FR" dirty="0" err="1" smtClean="0"/>
              <a:t>trembling</a:t>
            </a:r>
            <a:r>
              <a:rPr lang="fr-FR" dirty="0" smtClean="0"/>
              <a:t>, </a:t>
            </a:r>
            <a:r>
              <a:rPr lang="fr-FR" dirty="0" err="1" smtClean="0"/>
              <a:t>walk</a:t>
            </a:r>
            <a:r>
              <a:rPr lang="fr-FR" dirty="0" smtClean="0"/>
              <a:t> </a:t>
            </a:r>
            <a:r>
              <a:rPr lang="fr-FR" dirty="0" err="1" smtClean="0"/>
              <a:t>impairment</a:t>
            </a:r>
            <a:endParaRPr lang="fr-FR" dirty="0" smtClean="0"/>
          </a:p>
          <a:p>
            <a:pPr marL="0" indent="0" eaLnBrk="1">
              <a:spcBef>
                <a:spcPts val="500"/>
              </a:spcBef>
              <a:buFontTx/>
              <a:buChar char="•"/>
              <a:defRPr/>
            </a:pPr>
            <a:r>
              <a:rPr lang="fr-FR" dirty="0" err="1" smtClean="0"/>
              <a:t>Molecular</a:t>
            </a:r>
            <a:r>
              <a:rPr lang="fr-FR" dirty="0" smtClean="0"/>
              <a:t> Dg </a:t>
            </a:r>
            <a:r>
              <a:rPr lang="fr-FR" dirty="0" err="1" smtClean="0"/>
              <a:t>only</a:t>
            </a:r>
            <a:r>
              <a:rPr lang="fr-FR" dirty="0" smtClean="0"/>
              <a:t> one of the </a:t>
            </a:r>
            <a:r>
              <a:rPr lang="fr-FR" dirty="0" err="1" smtClean="0"/>
              <a:t>two</a:t>
            </a:r>
            <a:r>
              <a:rPr lang="fr-FR" dirty="0" smtClean="0"/>
              <a:t> mutation of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brother</a:t>
            </a:r>
            <a:r>
              <a:rPr lang="fr-FR" dirty="0" smtClean="0"/>
              <a:t> (Asn1156Ser) = No NPC ? No </a:t>
            </a:r>
            <a:r>
              <a:rPr lang="fr-FR" dirty="0" err="1" smtClean="0"/>
              <a:t>treatment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0480505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defTabSz="914400" eaLnBrk="1">
              <a:defRPr/>
            </a:pPr>
            <a:r>
              <a:rPr lang="fr-FR" sz="4400" dirty="0" smtClean="0">
                <a:solidFill>
                  <a:srgbClr val="FFFFFF"/>
                </a:solidFill>
              </a:rPr>
              <a:t>QUICK REVIEW OF DISEASE</a:t>
            </a:r>
            <a:endParaRPr lang="fr-FR" dirty="0" smtClean="0"/>
          </a:p>
        </p:txBody>
      </p:sp>
      <p:sp>
        <p:nvSpPr>
          <p:cNvPr id="35842" name="Rectangle 2"/>
          <p:cNvSpPr>
            <a:spLocks noGrp="1"/>
          </p:cNvSpPr>
          <p:nvPr>
            <p:ph idx="1"/>
          </p:nvPr>
        </p:nvSpPr>
        <p:spPr bwMode="auto">
          <a:xfrm>
            <a:off x="457200" y="1598613"/>
            <a:ext cx="8229600" cy="45275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ts val="600"/>
              </a:spcBef>
              <a:buFont typeface="Wingdings" charset="2"/>
              <a:buChar char="ü"/>
              <a:defRPr/>
            </a:pPr>
            <a:r>
              <a:rPr lang="fr-FR" sz="2900" dirty="0" err="1" smtClean="0"/>
              <a:t>Less</a:t>
            </a:r>
            <a:r>
              <a:rPr lang="fr-FR" sz="2900" dirty="0" smtClean="0"/>
              <a:t> case report </a:t>
            </a:r>
            <a:r>
              <a:rPr lang="fr-FR" sz="2900" dirty="0" err="1" smtClean="0"/>
              <a:t>published</a:t>
            </a:r>
            <a:endParaRPr lang="fr-FR" sz="2900" dirty="0" smtClean="0"/>
          </a:p>
          <a:p>
            <a:pPr eaLnBrk="1">
              <a:spcBef>
                <a:spcPts val="600"/>
              </a:spcBef>
              <a:buFont typeface="Wingdings" charset="2"/>
              <a:buChar char="ü"/>
              <a:defRPr/>
            </a:pPr>
            <a:r>
              <a:rPr lang="fr-FR" sz="2900" dirty="0" err="1" smtClean="0"/>
              <a:t>Multidisciplinary</a:t>
            </a:r>
            <a:r>
              <a:rPr lang="fr-FR" sz="2900" dirty="0" smtClean="0"/>
              <a:t> </a:t>
            </a:r>
            <a:r>
              <a:rPr lang="fr-FR" sz="2900" dirty="0" err="1" smtClean="0"/>
              <a:t>approach</a:t>
            </a:r>
            <a:r>
              <a:rPr lang="fr-FR" sz="2900" dirty="0" smtClean="0"/>
              <a:t> </a:t>
            </a:r>
            <a:r>
              <a:rPr lang="fr-FR" sz="2900" dirty="0" err="1" smtClean="0"/>
              <a:t>is</a:t>
            </a:r>
            <a:r>
              <a:rPr lang="fr-FR" sz="2900" dirty="0" smtClean="0"/>
              <a:t> rare</a:t>
            </a:r>
          </a:p>
          <a:p>
            <a:pPr eaLnBrk="1">
              <a:spcBef>
                <a:spcPts val="600"/>
              </a:spcBef>
              <a:buFont typeface="Wingdings" charset="2"/>
              <a:buChar char="ü"/>
              <a:defRPr/>
            </a:pPr>
            <a:r>
              <a:rPr lang="fr-FR" sz="2900" dirty="0" smtClean="0"/>
              <a:t>Descriptions are of </a:t>
            </a:r>
            <a:r>
              <a:rPr lang="fr-FR" sz="2900" dirty="0" err="1" smtClean="0"/>
              <a:t>low</a:t>
            </a:r>
            <a:r>
              <a:rPr lang="fr-FR" sz="2900" dirty="0" smtClean="0"/>
              <a:t> </a:t>
            </a:r>
            <a:r>
              <a:rPr lang="fr-FR" sz="2900" dirty="0" err="1" smtClean="0"/>
              <a:t>quality</a:t>
            </a:r>
            <a:endParaRPr lang="fr-FR" sz="2900" dirty="0" smtClean="0"/>
          </a:p>
          <a:p>
            <a:pPr eaLnBrk="1">
              <a:spcBef>
                <a:spcPts val="600"/>
              </a:spcBef>
              <a:buFont typeface="Wingdings" charset="2"/>
              <a:buChar char="ü"/>
              <a:defRPr/>
            </a:pPr>
            <a:r>
              <a:rPr lang="fr-FR" sz="2900" dirty="0" smtClean="0"/>
              <a:t>80% are diagnoses in </a:t>
            </a:r>
            <a:r>
              <a:rPr lang="fr-FR" sz="2900" dirty="0" err="1" smtClean="0"/>
              <a:t>chidren</a:t>
            </a:r>
            <a:r>
              <a:rPr lang="fr-FR" sz="2900" dirty="0" smtClean="0"/>
              <a:t> but an </a:t>
            </a:r>
            <a:r>
              <a:rPr lang="fr-FR" sz="2900" dirty="0" err="1" smtClean="0"/>
              <a:t>increasing</a:t>
            </a:r>
            <a:r>
              <a:rPr lang="fr-FR" sz="2900" dirty="0" smtClean="0"/>
              <a:t> </a:t>
            </a:r>
            <a:r>
              <a:rPr lang="fr-FR" sz="2900" dirty="0" err="1" smtClean="0"/>
              <a:t>number</a:t>
            </a:r>
            <a:r>
              <a:rPr lang="fr-FR" sz="2900" dirty="0" smtClean="0"/>
              <a:t> of IEM </a:t>
            </a:r>
            <a:r>
              <a:rPr lang="fr-FR" sz="2900" dirty="0" err="1" smtClean="0"/>
              <a:t>is</a:t>
            </a:r>
            <a:r>
              <a:rPr lang="fr-FR" sz="2900" dirty="0" smtClean="0"/>
              <a:t> diagnoses in </a:t>
            </a:r>
            <a:r>
              <a:rPr lang="fr-FR" sz="2900" dirty="0" err="1" smtClean="0"/>
              <a:t>adulthood</a:t>
            </a:r>
            <a:endParaRPr lang="fr-FR" sz="2900" dirty="0" smtClean="0"/>
          </a:p>
          <a:p>
            <a:pPr marL="293688" indent="-293688" eaLnBrk="1">
              <a:spcBef>
                <a:spcPts val="600"/>
              </a:spcBef>
              <a:buFont typeface="ArialMT" charset="0"/>
              <a:buChar char="•"/>
              <a:defRPr/>
            </a:pPr>
            <a:endParaRPr lang="fr-FR" sz="2900" dirty="0" smtClean="0"/>
          </a:p>
          <a:p>
            <a:pPr marL="293688" indent="-293688" eaLnBrk="1">
              <a:spcBef>
                <a:spcPts val="600"/>
              </a:spcBef>
              <a:buFont typeface="ArialMT" charset="0"/>
              <a:buChar char="•"/>
              <a:defRPr/>
            </a:pPr>
            <a:endParaRPr lang="fr-FR" sz="2900" dirty="0" smtClean="0"/>
          </a:p>
          <a:p>
            <a:pPr marL="0" indent="0" algn="ctr" eaLnBrk="1">
              <a:spcBef>
                <a:spcPts val="600"/>
              </a:spcBef>
              <a:buNone/>
              <a:defRPr/>
            </a:pPr>
            <a:r>
              <a:rPr lang="fr-FR" sz="29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Systematic</a:t>
            </a:r>
            <a:r>
              <a:rPr lang="fr-FR" sz="2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fr-FR" sz="29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Review</a:t>
            </a:r>
            <a:endParaRPr lang="fr-FR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006600" y="5130800"/>
            <a:ext cx="939800" cy="660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6228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 descr="image16-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84150"/>
            <a:ext cx="4724400" cy="5953125"/>
          </a:xfrm>
          <a:prstGeom prst="rect">
            <a:avLst/>
          </a:prstGeom>
          <a:noFill/>
          <a:ln w="12700" cap="flat" cmpd="sng">
            <a:solidFill>
              <a:srgbClr val="FFFFFF"/>
            </a:solidFill>
            <a:prstDash val="solid"/>
            <a:miter lim="0"/>
            <a:headEnd type="none" w="med" len="med"/>
            <a:tailEnd type="none" w="med" len="med"/>
          </a:ln>
          <a:effectLst>
            <a:outerShdw blurRad="190500" dist="88900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6" name="AutoShape 2"/>
          <p:cNvSpPr>
            <a:spLocks/>
          </p:cNvSpPr>
          <p:nvPr/>
        </p:nvSpPr>
        <p:spPr bwMode="auto">
          <a:xfrm>
            <a:off x="4905375" y="6384925"/>
            <a:ext cx="4476750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solidFill>
              <a:srgbClr val="64B1CC"/>
            </a:solidFill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fr-FR">
                <a:solidFill>
                  <a:srgbClr val="FFFFFF"/>
                </a:solidFill>
                <a:cs typeface="Helvetica" charset="0"/>
              </a:rPr>
              <a:t>Bonnot, Walterfang et al, Clinical Journal of Psychiatry </a:t>
            </a:r>
            <a:r>
              <a:rPr lang="fr-FR" i="1">
                <a:solidFill>
                  <a:srgbClr val="FFFFFF"/>
                </a:solidFill>
                <a:cs typeface="Helvetica" charset="0"/>
              </a:rPr>
              <a:t>submitted</a:t>
            </a:r>
            <a:r>
              <a:rPr lang="fr-FR">
                <a:solidFill>
                  <a:srgbClr val="FFFFFF"/>
                </a:solidFill>
                <a:cs typeface="Helvetica" charset="0"/>
              </a:rPr>
              <a:t> </a:t>
            </a:r>
          </a:p>
          <a:p>
            <a:pPr>
              <a:defRPr/>
            </a:pPr>
            <a:r>
              <a:rPr lang="fr-FR">
                <a:solidFill>
                  <a:srgbClr val="FFFFFF"/>
                </a:solidFill>
                <a:cs typeface="Helvetica" charset="0"/>
              </a:rPr>
              <a:t>Walterfang, Bonnot et al, J In Errors Metabol, 2013 in press </a:t>
            </a:r>
            <a:endParaRPr lang="fr-FR">
              <a:cs typeface="Helvetica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1979613" y="4076700"/>
            <a:ext cx="1512887" cy="1081088"/>
          </a:xfrm>
          <a:prstGeom prst="ellipse">
            <a:avLst/>
          </a:prstGeom>
          <a:noFill/>
          <a:ln w="54999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38100" dir="5400000" algn="ctr" rotWithShape="0">
              <a:srgbClr val="000000">
                <a:alpha val="45000"/>
              </a:srgbClr>
            </a:outerShdw>
          </a:effectLst>
        </p:spPr>
        <p:txBody>
          <a:bodyPr lIns="50800" tIns="50800" rIns="50800" bIns="50800" anchor="ctr"/>
          <a:lstStyle/>
          <a:p>
            <a:pPr marL="228600">
              <a:defRPr/>
            </a:pP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95192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defTabSz="914400" eaLnBrk="1">
              <a:defRPr/>
            </a:pPr>
            <a:r>
              <a:rPr lang="fr-FR" sz="4400" dirty="0" err="1" smtClean="0">
                <a:solidFill>
                  <a:srgbClr val="0A5987"/>
                </a:solidFill>
              </a:rPr>
              <a:t>CbS</a:t>
            </a:r>
            <a:endParaRPr lang="fr-FR" dirty="0" smtClean="0">
              <a:solidFill>
                <a:srgbClr val="0A5987"/>
              </a:solidFill>
            </a:endParaRPr>
          </a:p>
        </p:txBody>
      </p:sp>
      <p:sp>
        <p:nvSpPr>
          <p:cNvPr id="37890" name="Rectangle 2"/>
          <p:cNvSpPr>
            <a:spLocks noGrp="1"/>
          </p:cNvSpPr>
          <p:nvPr>
            <p:ph idx="1"/>
          </p:nvPr>
        </p:nvSpPr>
        <p:spPr bwMode="auto">
          <a:xfrm>
            <a:off x="457200" y="1598613"/>
            <a:ext cx="8229600" cy="45275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Episodic depression (10%), chronic disorders of behavior (17%), obsessive-compulsive disorder (5%), and personality disorder (19%) (n=63)</a:t>
            </a:r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 Aggressive behavior</a:t>
            </a:r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A 31 year old woman presented with a three week history of delirium and inappropriate and labile affect </a:t>
            </a:r>
            <a:endParaRPr lang="fr-FR" smtClean="0"/>
          </a:p>
        </p:txBody>
      </p:sp>
      <p:sp>
        <p:nvSpPr>
          <p:cNvPr id="37891" name="AutoShape 3"/>
          <p:cNvSpPr>
            <a:spLocks/>
          </p:cNvSpPr>
          <p:nvPr/>
        </p:nvSpPr>
        <p:spPr bwMode="auto">
          <a:xfrm>
            <a:off x="457200" y="6477000"/>
            <a:ext cx="8305800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i="1">
                <a:solidFill>
                  <a:srgbClr val="FFFFFF"/>
                </a:solidFill>
                <a:cs typeface="Helvetica" charset="0"/>
              </a:rPr>
              <a:t>Abbott et al. Am J Med Genet 1987 Apr;26(4):959-969. Li SC &amp; Stewart PM. Pathology 1999 Aug;31(3):221-224.</a:t>
            </a: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57728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defTabSz="914400" eaLnBrk="1">
              <a:defRPr/>
            </a:pPr>
            <a:r>
              <a:rPr lang="fr-FR" sz="4400" dirty="0" smtClean="0">
                <a:solidFill>
                  <a:srgbClr val="0A5987"/>
                </a:solidFill>
              </a:rPr>
              <a:t>MTHFR</a:t>
            </a:r>
            <a:endParaRPr lang="fr-FR" dirty="0" smtClean="0">
              <a:solidFill>
                <a:srgbClr val="0A5987"/>
              </a:solidFill>
            </a:endParaRPr>
          </a:p>
        </p:txBody>
      </p:sp>
      <p:sp>
        <p:nvSpPr>
          <p:cNvPr id="38914" name="Rectangle 2"/>
          <p:cNvSpPr>
            <a:spLocks noGrp="1"/>
          </p:cNvSpPr>
          <p:nvPr>
            <p:ph idx="1"/>
          </p:nvPr>
        </p:nvSpPr>
        <p:spPr bwMode="auto">
          <a:xfrm>
            <a:off x="457200" y="1598613"/>
            <a:ext cx="8229600" cy="45275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Insidious </a:t>
            </a:r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Acute (after surgery) with visual and/or auditory hallucinations, thought disorder and delusions. </a:t>
            </a:r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Unipolar depression, schizophrenia and bipolar disorders (MTHFR C677T gene variant )</a:t>
            </a:r>
          </a:p>
          <a:p>
            <a:pPr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Not uncommun</a:t>
            </a:r>
            <a:endParaRPr lang="fr-FR" smtClean="0"/>
          </a:p>
        </p:txBody>
      </p:sp>
      <p:sp>
        <p:nvSpPr>
          <p:cNvPr id="38915" name="AutoShape 3"/>
          <p:cNvSpPr>
            <a:spLocks/>
          </p:cNvSpPr>
          <p:nvPr/>
        </p:nvSpPr>
        <p:spPr bwMode="auto">
          <a:xfrm>
            <a:off x="407988" y="6210300"/>
            <a:ext cx="8278812" cy="800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sz="1400" i="1">
                <a:solidFill>
                  <a:srgbClr val="FFFFFF"/>
                </a:solidFill>
                <a:cs typeface="Helvetica" charset="0"/>
              </a:rPr>
              <a:t>Mattson et al. Trends Neurosci 2003 Mar;26(3):137-146.  Roze E et al. Arch Neurol 2003 Oct;60(10):1457-1462.  Gilbody S et al, American journal of epidemiology 2007 Jan 1;165(1):1-13.</a:t>
            </a: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98020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defTabSz="914400" eaLnBrk="1">
              <a:defRPr/>
            </a:pPr>
            <a:r>
              <a:rPr lang="fr-FR" sz="4400" smtClean="0">
                <a:solidFill>
                  <a:srgbClr val="FFFFFF"/>
                </a:solidFill>
              </a:rPr>
              <a:t>Moreover</a:t>
            </a:r>
            <a:endParaRPr lang="fr-FR" smtClean="0"/>
          </a:p>
        </p:txBody>
      </p:sp>
      <p:sp>
        <p:nvSpPr>
          <p:cNvPr id="39938" name="Rectangle 2"/>
          <p:cNvSpPr>
            <a:spLocks noGrp="1"/>
          </p:cNvSpPr>
          <p:nvPr>
            <p:ph idx="1"/>
          </p:nvPr>
        </p:nvSpPr>
        <p:spPr bwMode="auto">
          <a:xfrm>
            <a:off x="457200" y="1598613"/>
            <a:ext cx="8229600" cy="45275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ts val="600"/>
              </a:spcBef>
              <a:buFont typeface="ArialMT" charset="0"/>
              <a:buChar char="•"/>
              <a:defRPr/>
            </a:pPr>
            <a:r>
              <a:rPr lang="fr-FR" sz="2900" i="1" smtClean="0"/>
              <a:t>Folic acid is a water-soluble B-vitamin involved in the synthesis, repair and methylation of DNA  (epigenetic regulation) </a:t>
            </a:r>
            <a:endParaRPr lang="fr-FR" sz="2900" smtClean="0"/>
          </a:p>
          <a:p>
            <a:pPr eaLnBrk="1">
              <a:spcBef>
                <a:spcPts val="600"/>
              </a:spcBef>
              <a:buFont typeface="ArialMT" charset="0"/>
              <a:buChar char="•"/>
              <a:defRPr/>
            </a:pPr>
            <a:r>
              <a:rPr lang="fr-FR" sz="2900" i="1" smtClean="0"/>
              <a:t>Deficiency of B-vitamins leads to an increased level of homocysteine, which is a highly toxic metabolite to neural and vascular development </a:t>
            </a:r>
            <a:endParaRPr lang="fr-FR" sz="2900" smtClean="0"/>
          </a:p>
          <a:p>
            <a:pPr eaLnBrk="1">
              <a:spcBef>
                <a:spcPts val="600"/>
              </a:spcBef>
              <a:buFont typeface="ArialMT" charset="0"/>
              <a:buChar char="•"/>
              <a:defRPr/>
            </a:pPr>
            <a:r>
              <a:rPr lang="fr-FR" sz="2900" i="1" smtClean="0"/>
              <a:t>Elevated serum levels of homocysteine have also been shown to be associated with schizophrenia, </a:t>
            </a:r>
            <a:endParaRPr lang="fr-FR" smtClean="0"/>
          </a:p>
        </p:txBody>
      </p:sp>
      <p:sp>
        <p:nvSpPr>
          <p:cNvPr id="39939" name="AutoShape 3"/>
          <p:cNvSpPr>
            <a:spLocks/>
          </p:cNvSpPr>
          <p:nvPr/>
        </p:nvSpPr>
        <p:spPr bwMode="auto">
          <a:xfrm>
            <a:off x="457200" y="5943600"/>
            <a:ext cx="8305800" cy="7381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sz="1000" i="1">
                <a:solidFill>
                  <a:srgbClr val="FFFFFF"/>
                </a:solidFill>
                <a:cs typeface="Helvetica" charset="0"/>
              </a:rPr>
              <a:t>Friso et al. Current drug metabolism 2005 Feb;6(1):37-46.   et al. Schizophr Res 2005 Jan 1;72(2-3):79-90.   Regland et al. Progress in neuro-psychopharmacology &amp; biological psychiatry 2005 Sep;29(7):1124-1132.   O'Donnell C et al. Am J Psychiatry 2005 Jul;162(7):1387-1388; author reply 1388-1389.  Muntjewerff et al. Mol Psychiatry 2006 Feb;11(2):143-149.</a:t>
            </a: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53164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defTabSz="914400" eaLnBrk="1">
              <a:defRPr/>
            </a:pPr>
            <a:r>
              <a:rPr lang="fr-FR" sz="4400" b="1" dirty="0" err="1" smtClean="0">
                <a:solidFill>
                  <a:srgbClr val="0A5987"/>
                </a:solidFill>
              </a:rPr>
              <a:t>Urea</a:t>
            </a:r>
            <a:r>
              <a:rPr lang="fr-FR" sz="4400" b="1" dirty="0" smtClean="0">
                <a:solidFill>
                  <a:srgbClr val="0A5987"/>
                </a:solidFill>
              </a:rPr>
              <a:t> </a:t>
            </a:r>
            <a:r>
              <a:rPr lang="fr-FR" sz="4400" b="1" dirty="0" err="1" smtClean="0">
                <a:solidFill>
                  <a:srgbClr val="0A5987"/>
                </a:solidFill>
              </a:rPr>
              <a:t>Circle</a:t>
            </a:r>
            <a:r>
              <a:rPr lang="fr-FR" sz="4400" b="1" dirty="0" smtClean="0">
                <a:solidFill>
                  <a:srgbClr val="0A5987"/>
                </a:solidFill>
              </a:rPr>
              <a:t> </a:t>
            </a:r>
            <a:r>
              <a:rPr lang="fr-FR" sz="4400" b="1" dirty="0" err="1" smtClean="0">
                <a:solidFill>
                  <a:srgbClr val="0A5987"/>
                </a:solidFill>
              </a:rPr>
              <a:t>Disorders</a:t>
            </a:r>
            <a:endParaRPr lang="fr-FR" b="1" dirty="0" smtClean="0">
              <a:solidFill>
                <a:srgbClr val="0A5987"/>
              </a:solidFill>
            </a:endParaRPr>
          </a:p>
        </p:txBody>
      </p:sp>
      <p:sp>
        <p:nvSpPr>
          <p:cNvPr id="40962" name="Rectangle 2"/>
          <p:cNvSpPr>
            <a:spLocks noGrp="1"/>
          </p:cNvSpPr>
          <p:nvPr>
            <p:ph idx="1"/>
          </p:nvPr>
        </p:nvSpPr>
        <p:spPr bwMode="auto">
          <a:xfrm>
            <a:off x="457200" y="1674813"/>
            <a:ext cx="8229600" cy="45275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0000"/>
              </a:lnSpc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Psychosis as presentation is possible</a:t>
            </a:r>
          </a:p>
          <a:p>
            <a:pPr eaLnBrk="1">
              <a:lnSpc>
                <a:spcPct val="90000"/>
              </a:lnSpc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Atypical Depressions</a:t>
            </a:r>
          </a:p>
          <a:p>
            <a:pPr eaLnBrk="1">
              <a:lnSpc>
                <a:spcPct val="90000"/>
              </a:lnSpc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Late onset UCD may be presenting with a psychiatric (essentially behavioral and with hallucination) and organic signs, especially vomiting</a:t>
            </a:r>
          </a:p>
          <a:p>
            <a:pPr eaLnBrk="1">
              <a:lnSpc>
                <a:spcPct val="90000"/>
              </a:lnSpc>
              <a:spcBef>
                <a:spcPts val="700"/>
              </a:spcBef>
              <a:buFont typeface="ArialMT" charset="0"/>
              <a:buChar char="•"/>
              <a:defRPr/>
            </a:pPr>
            <a:r>
              <a:rPr lang="fr-FR" sz="3200" smtClean="0"/>
              <a:t>Anorexia – like disorders with protein refusal Aggravation : </a:t>
            </a:r>
            <a:r>
              <a:rPr lang="fr-FR" sz="3200" u="sng" smtClean="0"/>
              <a:t>Protein // Youth// Valproate // Corticoïdes  </a:t>
            </a:r>
            <a:endParaRPr lang="fr-FR" smtClean="0"/>
          </a:p>
        </p:txBody>
      </p:sp>
      <p:sp>
        <p:nvSpPr>
          <p:cNvPr id="40963" name="AutoShape 3"/>
          <p:cNvSpPr>
            <a:spLocks/>
          </p:cNvSpPr>
          <p:nvPr/>
        </p:nvSpPr>
        <p:spPr bwMode="auto">
          <a:xfrm>
            <a:off x="381000" y="6210300"/>
            <a:ext cx="8229600" cy="787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sz="900" i="1">
                <a:solidFill>
                  <a:srgbClr val="FFFFFF"/>
                </a:solidFill>
                <a:cs typeface="Helvetica" charset="0"/>
              </a:rPr>
              <a:t>Arn et al. N Engl J Med 1990 Jun 7;322(23):1652-1655.  Enns et al. Obstetrics and gynecology 2005 May;105(5 Pt 2):1244-1246.  Bachmann et al. European journal of pediatrics 2003 Jun;162(6):410-416.  Krivitzky et al. Pediatric research 2009 Jul;66(1):96-101.  Legras et al. Critical care medicine 2002 Jan;30(1):241-244.  Myers et al. The American journal of emergency medicine 1996 Oct;14(6):553-557  Panlaqui et al. Intensive care medicine 2008 Oct;34(10):1922-1924.  Thurlow et al Annals of clinical biochemistry 2010 May;47(Pt 3):279-281.</a:t>
            </a:r>
            <a:endParaRPr lang="fr-FR"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95546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-315913"/>
            <a:ext cx="8610600" cy="1143001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4000" b="1" dirty="0" smtClean="0">
                <a:solidFill>
                  <a:srgbClr val="0A5987"/>
                </a:solidFill>
              </a:rPr>
              <a:t>WD</a:t>
            </a:r>
            <a:endParaRPr lang="fr-FR" sz="2000" dirty="0" smtClean="0">
              <a:solidFill>
                <a:srgbClr val="0A5987"/>
              </a:solidFill>
            </a:endParaRPr>
          </a:p>
        </p:txBody>
      </p:sp>
      <p:sp>
        <p:nvSpPr>
          <p:cNvPr id="41986" name="Rectangle 2"/>
          <p:cNvSpPr>
            <a:spLocks noGrp="1"/>
          </p:cNvSpPr>
          <p:nvPr>
            <p:ph idx="1"/>
          </p:nvPr>
        </p:nvSpPr>
        <p:spPr bwMode="auto">
          <a:xfrm>
            <a:off x="762000" y="1066800"/>
            <a:ext cx="7696200" cy="534828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273050" indent="-273050" eaLnBrk="1">
              <a:lnSpc>
                <a:spcPct val="7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3200" smtClean="0"/>
              <a:t>Between  6y  et 20 y++++</a:t>
            </a:r>
          </a:p>
          <a:p>
            <a:pPr marL="273050" indent="-273050" eaLnBrk="1">
              <a:lnSpc>
                <a:spcPct val="70000"/>
              </a:lnSpc>
              <a:spcBef>
                <a:spcPts val="2000"/>
              </a:spcBef>
              <a:buClr>
                <a:srgbClr val="FFFF00"/>
              </a:buClr>
              <a:buFont typeface="Wingdings 2" charset="0"/>
              <a:buChar char="•"/>
              <a:defRPr/>
            </a:pPr>
            <a:r>
              <a:rPr lang="fr-FR" sz="3200" u="sng" smtClean="0"/>
              <a:t>Psychiatric Signs 50 % --- Preseting 20 % ++++ </a:t>
            </a:r>
          </a:p>
          <a:p>
            <a:pPr marL="273050" indent="-273050" eaLnBrk="1">
              <a:lnSpc>
                <a:spcPct val="70000"/>
              </a:lnSpc>
              <a:spcBef>
                <a:spcPts val="2000"/>
              </a:spcBef>
              <a:buClr>
                <a:srgbClr val="FFFF00"/>
              </a:buClr>
              <a:buFont typeface="Wingdings 2" charset="0"/>
              <a:buChar char="•"/>
              <a:defRPr/>
            </a:pPr>
            <a:r>
              <a:rPr lang="fr-FR" sz="3200" u="sng" smtClean="0"/>
              <a:t>Schizophrénie like in 10 % - Worsted with AP  ++++ (even if chelator)</a:t>
            </a:r>
          </a:p>
          <a:p>
            <a:pPr marL="273050" indent="-273050" eaLnBrk="1">
              <a:lnSpc>
                <a:spcPct val="7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3200" u="sng" smtClean="0"/>
              <a:t>But also MDD / BPD / change in Personnality and behavoiur </a:t>
            </a:r>
          </a:p>
          <a:p>
            <a:pPr marL="273050" indent="-273050" eaLnBrk="1">
              <a:lnSpc>
                <a:spcPct val="7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endParaRPr lang="fr-FR" sz="3200" u="sng" smtClean="0"/>
          </a:p>
          <a:p>
            <a:pPr marL="273050" indent="-273050" eaLnBrk="1">
              <a:lnSpc>
                <a:spcPct val="7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3200" u="sng" smtClean="0"/>
              <a:t>Visuo-Saptial Impairement and Memory Loss. Executive function </a:t>
            </a:r>
            <a:r>
              <a:rPr lang="fr-FR" sz="800" u="sng" smtClean="0"/>
              <a:t>Rathbun, 1986; Medalia, 1989</a:t>
            </a:r>
            <a:r>
              <a:rPr lang="fr-FR" sz="3200" u="sng" smtClean="0"/>
              <a:t> </a:t>
            </a:r>
          </a:p>
          <a:p>
            <a:pPr marL="103188" lvl="1" algn="r" eaLnBrk="1">
              <a:lnSpc>
                <a:spcPct val="70000"/>
              </a:lnSpc>
              <a:spcBef>
                <a:spcPts val="600"/>
              </a:spcBef>
              <a:defRPr/>
            </a:pPr>
            <a:endParaRPr lang="fr-FR" sz="1100" i="1" smtClean="0"/>
          </a:p>
          <a:p>
            <a:pPr marL="103188" lvl="1" algn="r" eaLnBrk="1">
              <a:lnSpc>
                <a:spcPct val="70000"/>
              </a:lnSpc>
              <a:spcBef>
                <a:spcPts val="600"/>
              </a:spcBef>
              <a:defRPr/>
            </a:pPr>
            <a:r>
              <a:rPr lang="fr-FR" sz="1100" i="1" smtClean="0"/>
              <a:t>Portala et al., 2002; Dening et al., 1989 &amp; Akil et al., 1995</a:t>
            </a:r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87418990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pic>
        <p:nvPicPr>
          <p:cNvPr id="43011" name="Picture 3" descr="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700088"/>
            <a:ext cx="4011612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54277" name="Group 4"/>
          <p:cNvGrpSpPr>
            <a:grpSpLocks/>
          </p:cNvGrpSpPr>
          <p:nvPr/>
        </p:nvGrpSpPr>
        <p:grpSpPr bwMode="auto">
          <a:xfrm>
            <a:off x="1154113" y="4384675"/>
            <a:ext cx="7532687" cy="1738313"/>
            <a:chOff x="0" y="0"/>
            <a:chExt cx="594" cy="137"/>
          </a:xfrm>
        </p:grpSpPr>
        <p:sp>
          <p:nvSpPr>
            <p:cNvPr id="43013" name="AutoShape 5"/>
            <p:cNvSpPr>
              <a:spLocks/>
            </p:cNvSpPr>
            <p:nvPr/>
          </p:nvSpPr>
          <p:spPr bwMode="auto">
            <a:xfrm>
              <a:off x="0" y="0"/>
              <a:ext cx="594" cy="1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914400">
                <a:defRPr/>
              </a:pPr>
              <a:endParaRPr lang="fr-FR" sz="2400">
                <a:cs typeface="Helvetica" charset="0"/>
              </a:endParaRPr>
            </a:p>
          </p:txBody>
        </p:sp>
        <p:pic>
          <p:nvPicPr>
            <p:cNvPr id="43014" name="Picture 6" descr="imag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94" cy="137"/>
            </a:xfrm>
            <a:prstGeom prst="rect">
              <a:avLst/>
            </a:prstGeom>
            <a:noFill/>
            <a:ln w="41275" cap="flat" cmpd="sng">
              <a:solidFill>
                <a:srgbClr val="ACE5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43015" name="AutoShape 7"/>
          <p:cNvSpPr>
            <a:spLocks/>
          </p:cNvSpPr>
          <p:nvPr/>
        </p:nvSpPr>
        <p:spPr bwMode="auto">
          <a:xfrm>
            <a:off x="388938" y="3251200"/>
            <a:ext cx="3319462" cy="24923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14400">
              <a:defRPr/>
            </a:pPr>
            <a:endParaRPr lang="fr-FR" sz="1800">
              <a:solidFill>
                <a:srgbClr val="FFFFFF"/>
              </a:solidFill>
              <a:cs typeface="Helvetica" charset="0"/>
            </a:endParaRPr>
          </a:p>
        </p:txBody>
      </p:sp>
      <p:sp>
        <p:nvSpPr>
          <p:cNvPr id="43016" name="AutoShape 8"/>
          <p:cNvSpPr>
            <a:spLocks/>
          </p:cNvSpPr>
          <p:nvPr/>
        </p:nvSpPr>
        <p:spPr bwMode="auto">
          <a:xfrm>
            <a:off x="1208088" y="5287963"/>
            <a:ext cx="7467600" cy="228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14400">
              <a:defRPr/>
            </a:pPr>
            <a:endParaRPr lang="fr-FR" sz="1800">
              <a:solidFill>
                <a:srgbClr val="FFFFFF"/>
              </a:solidFill>
              <a:cs typeface="Helvetica" charset="0"/>
            </a:endParaRPr>
          </a:p>
        </p:txBody>
      </p:sp>
      <p:grpSp>
        <p:nvGrpSpPr>
          <p:cNvPr id="54280" name="Group 9"/>
          <p:cNvGrpSpPr>
            <a:grpSpLocks/>
          </p:cNvGrpSpPr>
          <p:nvPr/>
        </p:nvGrpSpPr>
        <p:grpSpPr bwMode="auto">
          <a:xfrm>
            <a:off x="5264150" y="3648075"/>
            <a:ext cx="3879850" cy="450850"/>
            <a:chOff x="0" y="0"/>
            <a:chExt cx="306" cy="36"/>
          </a:xfrm>
        </p:grpSpPr>
        <p:sp>
          <p:nvSpPr>
            <p:cNvPr id="43018" name="AutoShape 10"/>
            <p:cNvSpPr>
              <a:spLocks/>
            </p:cNvSpPr>
            <p:nvPr/>
          </p:nvSpPr>
          <p:spPr bwMode="auto">
            <a:xfrm>
              <a:off x="0" y="0"/>
              <a:ext cx="306" cy="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914400">
                <a:defRPr/>
              </a:pPr>
              <a:endParaRPr lang="fr-FR" sz="2400">
                <a:cs typeface="Helvetica" charset="0"/>
              </a:endParaRPr>
            </a:p>
          </p:txBody>
        </p:sp>
        <p:pic>
          <p:nvPicPr>
            <p:cNvPr id="43019" name="Picture 11" descr="imag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6" cy="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43020" name="AutoShape 12"/>
          <p:cNvSpPr>
            <a:spLocks/>
          </p:cNvSpPr>
          <p:nvPr/>
        </p:nvSpPr>
        <p:spPr bwMode="auto">
          <a:xfrm>
            <a:off x="260350" y="1376363"/>
            <a:ext cx="1871663" cy="288925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14400">
              <a:defRPr/>
            </a:pPr>
            <a:endParaRPr lang="fr-FR" sz="1800">
              <a:solidFill>
                <a:srgbClr val="FFFFFF"/>
              </a:solidFill>
              <a:cs typeface="Helvetica" charset="0"/>
            </a:endParaRPr>
          </a:p>
        </p:txBody>
      </p:sp>
      <p:sp>
        <p:nvSpPr>
          <p:cNvPr id="43021" name="AutoShape 13"/>
          <p:cNvSpPr>
            <a:spLocks/>
          </p:cNvSpPr>
          <p:nvPr/>
        </p:nvSpPr>
        <p:spPr bwMode="auto">
          <a:xfrm>
            <a:off x="4427538" y="5721350"/>
            <a:ext cx="180975" cy="463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00">
              <a:alpha val="3803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14400">
              <a:defRPr/>
            </a:pPr>
            <a:endParaRPr lang="fr-FR" sz="1800">
              <a:solidFill>
                <a:srgbClr val="FFFFFF"/>
              </a:solidFill>
              <a:cs typeface="Helvetica" charset="0"/>
            </a:endParaRPr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>
            <a:off x="4859338" y="5876925"/>
            <a:ext cx="3313112" cy="0"/>
          </a:xfrm>
          <a:prstGeom prst="line">
            <a:avLst/>
          </a:prstGeom>
          <a:noFill/>
          <a:ln w="1143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3023" name="AutoShape 15"/>
          <p:cNvSpPr>
            <a:spLocks/>
          </p:cNvSpPr>
          <p:nvPr/>
        </p:nvSpPr>
        <p:spPr bwMode="auto">
          <a:xfrm>
            <a:off x="6011863" y="692150"/>
            <a:ext cx="1185862" cy="711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016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fr-FR" sz="4000" dirty="0">
                <a:solidFill>
                  <a:srgbClr val="0A5987"/>
                </a:solidFill>
                <a:cs typeface="Helvetica" charset="0"/>
              </a:rPr>
              <a:t>NPC</a:t>
            </a:r>
            <a:endParaRPr lang="fr-FR" dirty="0">
              <a:solidFill>
                <a:srgbClr val="0A5987"/>
              </a:solidFill>
              <a:cs typeface="Helvetica" charset="0"/>
            </a:endParaRPr>
          </a:p>
        </p:txBody>
      </p:sp>
      <p:sp>
        <p:nvSpPr>
          <p:cNvPr id="54285" name="TextBox 1"/>
          <p:cNvSpPr txBox="1">
            <a:spLocks noChangeArrowheads="1"/>
          </p:cNvSpPr>
          <p:nvPr/>
        </p:nvSpPr>
        <p:spPr bwMode="auto">
          <a:xfrm>
            <a:off x="4140200" y="1989138"/>
            <a:ext cx="47529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  <a:sym typeface="Helvetica" charset="0"/>
              </a:defRPr>
            </a:lvl1pPr>
            <a:lvl2pPr marL="742950" indent="-28575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2pPr>
            <a:lvl3pPr marL="11430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3pPr>
            <a:lvl4pPr marL="16002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4pPr>
            <a:lvl5pPr marL="2057400" indent="-228600" eaLnBrk="0"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sym typeface="Helvetica" charset="0"/>
              </a:defRPr>
            </a:lvl9pPr>
          </a:lstStyle>
          <a:p>
            <a:pPr eaLnBrk="1"/>
            <a:r>
              <a:rPr lang="fr-FR" sz="2800" b="1" dirty="0">
                <a:solidFill>
                  <a:srgbClr val="1F497D"/>
                </a:solidFill>
              </a:rPr>
              <a:t>Frontal </a:t>
            </a:r>
            <a:r>
              <a:rPr lang="fr-FR" sz="2800" b="1" dirty="0" err="1">
                <a:solidFill>
                  <a:srgbClr val="1F497D"/>
                </a:solidFill>
              </a:rPr>
              <a:t>Like</a:t>
            </a:r>
            <a:r>
              <a:rPr lang="fr-FR" sz="2800" b="1" dirty="0">
                <a:solidFill>
                  <a:srgbClr val="1F497D"/>
                </a:solidFill>
              </a:rPr>
              <a:t> Syndrome ++</a:t>
            </a:r>
          </a:p>
          <a:p>
            <a:pPr eaLnBrk="1"/>
            <a:r>
              <a:rPr lang="fr-FR" sz="2800" b="1" dirty="0" err="1">
                <a:solidFill>
                  <a:srgbClr val="1F497D"/>
                </a:solidFill>
              </a:rPr>
              <a:t>Schizophrenia</a:t>
            </a:r>
            <a:r>
              <a:rPr lang="fr-FR" sz="2800" b="1" dirty="0">
                <a:solidFill>
                  <a:srgbClr val="1F497D"/>
                </a:solidFill>
              </a:rPr>
              <a:t> </a:t>
            </a:r>
            <a:r>
              <a:rPr lang="fr-FR" sz="2800" b="1" dirty="0" err="1">
                <a:solidFill>
                  <a:srgbClr val="1F497D"/>
                </a:solidFill>
              </a:rPr>
              <a:t>Like</a:t>
            </a:r>
            <a:endParaRPr lang="fr-FR" sz="28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13430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 animBg="1" autoUpdateAnimBg="0"/>
      <p:bldP spid="43016" grpId="0" animBg="1" autoUpdateAnimBg="0"/>
      <p:bldP spid="43020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4034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4035" name="Rectangle 3"/>
          <p:cNvSpPr>
            <a:spLocks noGrp="1"/>
          </p:cNvSpPr>
          <p:nvPr>
            <p:ph type="title"/>
          </p:nvPr>
        </p:nvSpPr>
        <p:spPr bwMode="auto">
          <a:xfrm>
            <a:off x="641350" y="114300"/>
            <a:ext cx="7856538" cy="1092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algn="ctr" defTabSz="914400" eaLnBrk="1">
              <a:defRPr/>
            </a:pPr>
            <a:r>
              <a:rPr lang="fr-FR" sz="3200" dirty="0" err="1" smtClean="0">
                <a:solidFill>
                  <a:srgbClr val="0A5987"/>
                </a:solidFill>
              </a:rPr>
              <a:t>What</a:t>
            </a:r>
            <a:r>
              <a:rPr lang="fr-FR" sz="3200" dirty="0" smtClean="0">
                <a:solidFill>
                  <a:srgbClr val="0A5987"/>
                </a:solidFill>
              </a:rPr>
              <a:t> do </a:t>
            </a:r>
            <a:r>
              <a:rPr lang="fr-FR" sz="3200" dirty="0" err="1" smtClean="0">
                <a:solidFill>
                  <a:srgbClr val="0A5987"/>
                </a:solidFill>
              </a:rPr>
              <a:t>we</a:t>
            </a:r>
            <a:r>
              <a:rPr lang="fr-FR" sz="3200" dirty="0" smtClean="0">
                <a:solidFill>
                  <a:srgbClr val="0A5987"/>
                </a:solidFill>
              </a:rPr>
              <a:t> know : </a:t>
            </a:r>
            <a:br>
              <a:rPr lang="fr-FR" sz="3200" dirty="0" smtClean="0">
                <a:solidFill>
                  <a:srgbClr val="0A5987"/>
                </a:solidFill>
              </a:rPr>
            </a:br>
            <a:r>
              <a:rPr lang="fr-FR" sz="3200" dirty="0" smtClean="0">
                <a:solidFill>
                  <a:srgbClr val="0A5987"/>
                </a:solidFill>
              </a:rPr>
              <a:t>Cognitive </a:t>
            </a:r>
            <a:r>
              <a:rPr lang="fr-FR" sz="3200" dirty="0" err="1" smtClean="0">
                <a:solidFill>
                  <a:srgbClr val="0A5987"/>
                </a:solidFill>
              </a:rPr>
              <a:t>signs</a:t>
            </a:r>
            <a:r>
              <a:rPr lang="fr-FR" sz="3200" dirty="0" smtClean="0">
                <a:solidFill>
                  <a:srgbClr val="0A5987"/>
                </a:solidFill>
              </a:rPr>
              <a:t> in NP-C 1/3</a:t>
            </a:r>
            <a:endParaRPr lang="fr-FR" dirty="0" smtClean="0">
              <a:solidFill>
                <a:srgbClr val="0A5987"/>
              </a:solidFill>
            </a:endParaRPr>
          </a:p>
        </p:txBody>
      </p:sp>
      <p:sp>
        <p:nvSpPr>
          <p:cNvPr id="44036" name="Rectangle 4"/>
          <p:cNvSpPr>
            <a:spLocks noGrp="1"/>
          </p:cNvSpPr>
          <p:nvPr>
            <p:ph idx="1"/>
          </p:nvPr>
        </p:nvSpPr>
        <p:spPr bwMode="auto">
          <a:xfrm>
            <a:off x="619125" y="1905000"/>
            <a:ext cx="7878763" cy="38655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349250" indent="-34925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Developmental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delays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between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6 and 15-years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old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  <a:r>
              <a:rPr lang="fr-FR" sz="1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(van de </a:t>
            </a:r>
            <a:r>
              <a:rPr lang="fr-FR" sz="12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Vlasakker</a:t>
            </a:r>
            <a:r>
              <a:rPr lang="fr-FR" sz="1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et al., 1994)</a:t>
            </a:r>
          </a:p>
          <a:p>
            <a:pPr marL="349250" indent="-349250" eaLnBrk="1">
              <a:spcBef>
                <a:spcPts val="2000"/>
              </a:spcBef>
              <a:buFont typeface="Wingdings 2" charset="0"/>
              <a:buChar char="•"/>
              <a:defRPr/>
            </a:pPr>
            <a:endParaRPr lang="fr-FR" sz="1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9250" indent="-34925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Learning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disorders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and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difficulties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at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school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fr-FR" sz="12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Klarner</a:t>
            </a:r>
            <a:r>
              <a:rPr lang="fr-FR" sz="1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et al., 2007; </a:t>
            </a:r>
            <a:r>
              <a:rPr lang="fr-FR" sz="12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Sevin</a:t>
            </a:r>
            <a:r>
              <a:rPr lang="fr-FR" sz="1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et al., 2007)</a:t>
            </a:r>
          </a:p>
          <a:p>
            <a:pPr marL="349250" indent="-349250" eaLnBrk="1">
              <a:spcBef>
                <a:spcPts val="2000"/>
              </a:spcBef>
              <a:buFont typeface="Wingdings 2" charset="0"/>
              <a:buChar char="•"/>
              <a:defRPr/>
            </a:pPr>
            <a:endParaRPr lang="fr-FR" sz="1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9250" indent="-34925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ID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is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not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systematic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in NP-C, but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when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it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occurs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it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is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mostly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mild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impairment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(over 50)</a:t>
            </a:r>
            <a:endParaRPr lang="fr-FR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9250" indent="-349250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impairment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Logic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working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memory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55715295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5059" name="Rectangle 3"/>
          <p:cNvSpPr>
            <a:spLocks noGrp="1"/>
          </p:cNvSpPr>
          <p:nvPr>
            <p:ph type="title"/>
          </p:nvPr>
        </p:nvSpPr>
        <p:spPr bwMode="auto">
          <a:xfrm>
            <a:off x="641350" y="660400"/>
            <a:ext cx="7856538" cy="1092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algn="ctr" defTabSz="914400" eaLnBrk="1">
              <a:defRPr/>
            </a:pPr>
            <a:r>
              <a:rPr lang="fr-FR" sz="4800" smtClean="0">
                <a:solidFill>
                  <a:srgbClr val="FFFFFF"/>
                </a:solidFill>
              </a:rPr>
              <a:t>Cognitive signs in NP-C 2/3</a:t>
            </a:r>
            <a:endParaRPr lang="fr-FR" smtClean="0"/>
          </a:p>
        </p:txBody>
      </p:sp>
      <p:sp>
        <p:nvSpPr>
          <p:cNvPr id="45060" name="Rectangle 4"/>
          <p:cNvSpPr>
            <a:spLocks noGrp="1"/>
          </p:cNvSpPr>
          <p:nvPr>
            <p:ph idx="1"/>
          </p:nvPr>
        </p:nvSpPr>
        <p:spPr bwMode="auto">
          <a:xfrm>
            <a:off x="457200" y="1968500"/>
            <a:ext cx="8229600" cy="37719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77825" indent="-377825" eaLnBrk="1">
              <a:lnSpc>
                <a:spcPct val="14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26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Psychomotor impairments</a:t>
            </a:r>
          </a:p>
          <a:p>
            <a:pPr marL="377825" indent="-377825" eaLnBrk="1">
              <a:lnSpc>
                <a:spcPct val="14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26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impairments (logical thinking and abstraction process – </a:t>
            </a:r>
            <a:r>
              <a:rPr lang="fr-FR" sz="2600" b="1" smtClean="0">
                <a:solidFill>
                  <a:srgbClr val="0073E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working memory</a:t>
            </a:r>
            <a:r>
              <a:rPr lang="fr-FR" sz="26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</a:p>
          <a:p>
            <a:pPr marL="377825" indent="-377825" eaLnBrk="1">
              <a:lnSpc>
                <a:spcPct val="14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26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Speech disorders (word retrieval) </a:t>
            </a:r>
          </a:p>
          <a:p>
            <a:pPr marL="377825" indent="-377825" eaLnBrk="1">
              <a:lnSpc>
                <a:spcPct val="14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26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Progressive loss of abilities to perform daily activities</a:t>
            </a:r>
            <a:endParaRPr lang="fr-FR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554466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6082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6083" name="Rectangle 3"/>
          <p:cNvSpPr>
            <a:spLocks noGrp="1"/>
          </p:cNvSpPr>
          <p:nvPr>
            <p:ph type="title"/>
          </p:nvPr>
        </p:nvSpPr>
        <p:spPr bwMode="auto">
          <a:xfrm>
            <a:off x="641350" y="660400"/>
            <a:ext cx="7856538" cy="1092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algn="ctr" defTabSz="914400" eaLnBrk="1">
              <a:defRPr/>
            </a:pPr>
            <a:r>
              <a:rPr lang="fr-FR" sz="4800" smtClean="0">
                <a:solidFill>
                  <a:srgbClr val="FFFFFF"/>
                </a:solidFill>
              </a:rPr>
              <a:t>Cognitive signs in NP-C 3/3</a:t>
            </a:r>
            <a:endParaRPr lang="fr-FR" smtClean="0"/>
          </a:p>
        </p:txBody>
      </p:sp>
      <p:sp>
        <p:nvSpPr>
          <p:cNvPr id="46084" name="Rectangle 4"/>
          <p:cNvSpPr>
            <a:spLocks noGrp="1"/>
          </p:cNvSpPr>
          <p:nvPr>
            <p:ph idx="1"/>
          </p:nvPr>
        </p:nvSpPr>
        <p:spPr bwMode="auto">
          <a:xfrm>
            <a:off x="619125" y="1905000"/>
            <a:ext cx="7878763" cy="38655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44488" indent="-344488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Unspecific</a:t>
            </a:r>
            <a:endParaRPr lang="fr-FR" sz="23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4488" indent="-344488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Frontal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syndrom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-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Like</a:t>
            </a:r>
            <a:endParaRPr lang="fr-FR" sz="23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4488" indent="-344488" eaLnBrk="1">
              <a:spcBef>
                <a:spcPts val="2000"/>
              </a:spcBef>
              <a:buFont typeface="Wingdings 2" charset="0"/>
              <a:buChar char="•"/>
              <a:defRPr/>
            </a:pPr>
            <a:endParaRPr lang="fr-FR" sz="23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4488" indent="-344488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No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specific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cognitive profile for NP-C patients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when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systematic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cognitive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testing</a:t>
            </a:r>
            <a:endParaRPr lang="fr-FR" sz="23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4488" indent="-344488" eaLnBrk="1">
              <a:spcBef>
                <a:spcPts val="2000"/>
              </a:spcBef>
              <a:buFont typeface="Wingdings 2" charset="0"/>
              <a:buChar char="•"/>
              <a:defRPr/>
            </a:pPr>
            <a:endParaRPr lang="fr-FR" sz="23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4488" indent="-344488" eaLnBrk="1"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Literature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on NP-C cognitive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impairment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is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scarce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635669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7106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47107" name="Rectangle 3"/>
          <p:cNvSpPr>
            <a:spLocks noGrp="1"/>
          </p:cNvSpPr>
          <p:nvPr>
            <p:ph type="title"/>
          </p:nvPr>
        </p:nvSpPr>
        <p:spPr bwMode="auto">
          <a:xfrm>
            <a:off x="641350" y="660400"/>
            <a:ext cx="7856538" cy="1092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algn="ctr" defTabSz="914400" eaLnBrk="1">
              <a:defRPr/>
            </a:pPr>
            <a:r>
              <a:rPr lang="fr-FR" sz="3200" smtClean="0">
                <a:solidFill>
                  <a:srgbClr val="FFFFFF"/>
                </a:solidFill>
              </a:rPr>
              <a:t>Schizophrenic disorders associated with NP-C</a:t>
            </a:r>
            <a:endParaRPr lang="fr-FR" smtClean="0"/>
          </a:p>
        </p:txBody>
      </p:sp>
      <p:sp>
        <p:nvSpPr>
          <p:cNvPr id="47108" name="Rectangle 4"/>
          <p:cNvSpPr>
            <a:spLocks noGrp="1"/>
          </p:cNvSpPr>
          <p:nvPr>
            <p:ph idx="1"/>
          </p:nvPr>
        </p:nvSpPr>
        <p:spPr bwMode="auto">
          <a:xfrm>
            <a:off x="457200" y="2201863"/>
            <a:ext cx="8229600" cy="37719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349250" indent="-349250" eaLnBrk="1">
              <a:lnSpc>
                <a:spcPct val="20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Rare but increasingly recognised</a:t>
            </a:r>
          </a:p>
          <a:p>
            <a:pPr marL="349250" indent="-349250" eaLnBrk="1">
              <a:lnSpc>
                <a:spcPct val="20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Few case reports</a:t>
            </a:r>
          </a:p>
          <a:p>
            <a:pPr marL="349250" indent="-349250" eaLnBrk="1">
              <a:lnSpc>
                <a:spcPct val="200000"/>
              </a:lnSpc>
              <a:spcBef>
                <a:spcPts val="2000"/>
              </a:spcBef>
              <a:buFont typeface="Wingdings 2" charset="0"/>
              <a:buChar char="•"/>
              <a:defRPr/>
            </a:pPr>
            <a:r>
              <a:rPr lang="fr-FR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In all cases, there was a long delay before diagnosis </a:t>
            </a:r>
          </a:p>
        </p:txBody>
      </p:sp>
    </p:spTree>
    <p:extLst>
      <p:ext uri="{BB962C8B-B14F-4D97-AF65-F5344CB8AC3E}">
        <p14:creationId xmlns:p14="http://schemas.microsoft.com/office/powerpoint/2010/main" val="103264807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/>
          </p:cNvSpPr>
          <p:nvPr>
            <p:ph idx="1"/>
          </p:nvPr>
        </p:nvSpPr>
        <p:spPr bwMode="auto">
          <a:xfrm>
            <a:off x="0" y="1676400"/>
            <a:ext cx="9144000" cy="5181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0" indent="0" eaLnBrk="1">
              <a:lnSpc>
                <a:spcPct val="80000"/>
              </a:lnSpc>
              <a:spcBef>
                <a:spcPts val="2000"/>
              </a:spcBef>
              <a:buClr>
                <a:srgbClr val="D9D9D9"/>
              </a:buClr>
              <a:defRPr/>
            </a:pPr>
            <a:r>
              <a:rPr lang="fr-FR" sz="3200" dirty="0" smtClean="0">
                <a:solidFill>
                  <a:srgbClr val="FF0000"/>
                </a:solidFill>
                <a:latin typeface="Symbol" charset="0"/>
                <a:cs typeface="Symbol" charset="0"/>
                <a:sym typeface="Symbol" charset="0"/>
              </a:rPr>
              <a:t>α</a:t>
            </a:r>
            <a:r>
              <a:rPr lang="fr-FR" sz="3200" dirty="0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  <a:r>
              <a:rPr lang="fr-FR" sz="3200" dirty="0" err="1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mannosidose</a:t>
            </a:r>
            <a:r>
              <a:rPr lang="fr-FR" sz="3200" dirty="0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 </a:t>
            </a:r>
          </a:p>
          <a:p>
            <a:pPr marL="63500" lvl="1" eaLnBrk="1">
              <a:lnSpc>
                <a:spcPct val="80000"/>
              </a:lnSpc>
              <a:spcBef>
                <a:spcPts val="600"/>
              </a:spcBef>
              <a:defRPr/>
            </a:pPr>
            <a:r>
              <a:rPr lang="fr-FR" sz="22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confusion and/or </a:t>
            </a:r>
            <a:r>
              <a:rPr lang="fr-FR" sz="22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Schizophrenia</a:t>
            </a:r>
            <a:r>
              <a:rPr lang="fr-FR" sz="22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/Hallucinations </a:t>
            </a:r>
            <a:r>
              <a:rPr lang="fr-FR" sz="22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with</a:t>
            </a:r>
            <a:r>
              <a:rPr lang="fr-FR" sz="22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</a:t>
            </a:r>
            <a:r>
              <a:rPr lang="fr-FR" sz="22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astenia</a:t>
            </a:r>
            <a:endParaRPr lang="fr-FR" sz="2200" dirty="0" smtClean="0">
              <a:latin typeface="Times New Roman" charset="0"/>
              <a:ea typeface="ＭＳ Ｐゴシック" charset="0"/>
              <a:cs typeface="Times New Roman" charset="0"/>
              <a:sym typeface="Times New Roman" charset="0"/>
            </a:endParaRPr>
          </a:p>
          <a:p>
            <a:pPr marL="63500" lvl="1" eaLnBrk="1">
              <a:lnSpc>
                <a:spcPct val="80000"/>
              </a:lnSpc>
              <a:spcBef>
                <a:spcPts val="600"/>
              </a:spcBef>
              <a:defRPr/>
            </a:pP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Gutschalk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A,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Harting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I,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Cantz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M, Springer C,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Rohrschneider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K,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Meinck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HM.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Adult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alpha-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mannosidosis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: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clinical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progression in the absence of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demyelination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.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Neurology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2004;63(9):1744-6.</a:t>
            </a:r>
            <a:endParaRPr lang="fr-FR" sz="2200" dirty="0" smtClean="0">
              <a:latin typeface="Times New Roman" charset="0"/>
              <a:ea typeface="ＭＳ Ｐゴシック" charset="0"/>
              <a:cs typeface="Times New Roman" charset="0"/>
              <a:sym typeface="Times New Roman" charset="0"/>
            </a:endParaRPr>
          </a:p>
          <a:p>
            <a:pPr marL="0" indent="0" eaLnBrk="1">
              <a:lnSpc>
                <a:spcPct val="80000"/>
              </a:lnSpc>
              <a:spcBef>
                <a:spcPts val="2000"/>
              </a:spcBef>
              <a:buClr>
                <a:srgbClr val="D9D9D9"/>
              </a:buClr>
              <a:defRPr/>
            </a:pPr>
            <a:r>
              <a:rPr lang="fr-FR" sz="3600" dirty="0" smtClean="0">
                <a:solidFill>
                  <a:srgbClr val="FF0000"/>
                </a:solidFill>
                <a:latin typeface="Symbol" charset="0"/>
                <a:cs typeface="Symbol" charset="0"/>
                <a:sym typeface="Symbol" charset="0"/>
              </a:rPr>
              <a:t>β</a:t>
            </a:r>
            <a:r>
              <a:rPr lang="fr-FR" sz="3600" dirty="0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  <a:r>
              <a:rPr lang="fr-FR" sz="3600" dirty="0" err="1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mannosidose</a:t>
            </a:r>
            <a:endParaRPr lang="fr-FR" sz="3600" dirty="0" smtClean="0">
              <a:solidFill>
                <a:srgbClr val="FF0000"/>
              </a:solidFill>
              <a:latin typeface="Times New Roman" charset="0"/>
              <a:cs typeface="Times New Roman" charset="0"/>
              <a:sym typeface="Times New Roman" charset="0"/>
            </a:endParaRPr>
          </a:p>
          <a:p>
            <a:pPr marL="63500" lvl="1" eaLnBrk="1">
              <a:lnSpc>
                <a:spcPct val="80000"/>
              </a:lnSpc>
              <a:spcBef>
                <a:spcPts val="600"/>
              </a:spcBef>
              <a:defRPr/>
            </a:pPr>
            <a:r>
              <a:rPr lang="fr-FR" sz="22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ADHD In1/3 </a:t>
            </a:r>
            <a:endParaRPr lang="fr-FR" sz="2800" dirty="0" smtClean="0"/>
          </a:p>
          <a:p>
            <a:pPr marL="63500" lvl="1" eaLnBrk="1">
              <a:lnSpc>
                <a:spcPct val="80000"/>
              </a:lnSpc>
              <a:spcBef>
                <a:spcPts val="600"/>
              </a:spcBef>
              <a:defRPr/>
            </a:pP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Gourrier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E, Thomas MP,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Munnich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A,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Poenaru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L,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Asensi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D, Jan D, et al. [beta] 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mannosidose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: une nouvelle observation. Archives de P</a:t>
            </a:r>
            <a:r>
              <a:rPr lang="ja-JP" altLang="fr-FR" sz="1600" dirty="0" smtClean="0">
                <a:latin typeface="ヒラギノ明朝 ProN W3" charset="0"/>
                <a:ea typeface="ヒラギノ明朝 ProN W3" charset="0"/>
                <a:cs typeface="ヒラギノ明朝 ProN W3" charset="0"/>
                <a:sym typeface="ヒラギノ明朝 ProN W3" charset="0"/>
              </a:rPr>
              <a:t>ﾈ</a:t>
            </a:r>
            <a:r>
              <a:rPr lang="fr-FR" sz="16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diatrie</a:t>
            </a:r>
            <a:r>
              <a:rPr lang="fr-FR" sz="16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1997;4(2):147.</a:t>
            </a:r>
            <a:endParaRPr lang="fr-FR" sz="2200" dirty="0" smtClean="0">
              <a:latin typeface="Times New Roman" charset="0"/>
              <a:ea typeface="ＭＳ Ｐゴシック" charset="0"/>
              <a:cs typeface="Times New Roman" charset="0"/>
              <a:sym typeface="Times New Roman" charset="0"/>
            </a:endParaRPr>
          </a:p>
          <a:p>
            <a:pPr marL="0" indent="0" eaLnBrk="1">
              <a:lnSpc>
                <a:spcPct val="80000"/>
              </a:lnSpc>
              <a:spcBef>
                <a:spcPts val="2000"/>
              </a:spcBef>
              <a:buClr>
                <a:srgbClr val="D9D9D9"/>
              </a:buClr>
              <a:defRPr/>
            </a:pPr>
            <a:r>
              <a:rPr lang="fr-FR" sz="3200" dirty="0" err="1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Metachromatic</a:t>
            </a:r>
            <a:r>
              <a:rPr lang="fr-FR" sz="3200" dirty="0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leucodystrophy</a:t>
            </a:r>
            <a:r>
              <a:rPr lang="fr-FR" sz="3200" dirty="0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 </a:t>
            </a:r>
          </a:p>
          <a:p>
            <a:pPr marL="261938" indent="-261938" eaLnBrk="1">
              <a:lnSpc>
                <a:spcPct val="80000"/>
              </a:lnSpc>
              <a:spcBef>
                <a:spcPts val="2000"/>
              </a:spcBef>
              <a:buClr>
                <a:srgbClr val="D9D9D9"/>
              </a:buClr>
              <a:buFont typeface="Wingdings 2" charset="0"/>
              <a:buChar char="•"/>
              <a:defRPr/>
            </a:pPr>
            <a:r>
              <a:rPr lang="fr-FR" dirty="0" smtClean="0">
                <a:latin typeface="Times New Roman" charset="0"/>
                <a:cs typeface="Times New Roman" charset="0"/>
                <a:sym typeface="Times New Roman" charset="0"/>
              </a:rPr>
              <a:t>Schizo </a:t>
            </a:r>
            <a:r>
              <a:rPr lang="fr-FR" dirty="0" err="1" smtClean="0">
                <a:latin typeface="Times New Roman" charset="0"/>
                <a:cs typeface="Times New Roman" charset="0"/>
                <a:sym typeface="Times New Roman" charset="0"/>
              </a:rPr>
              <a:t>Like</a:t>
            </a:r>
            <a:r>
              <a:rPr lang="fr-FR" dirty="0" smtClean="0">
                <a:latin typeface="Times New Roman" charset="0"/>
                <a:cs typeface="Times New Roman" charset="0"/>
                <a:sym typeface="Times New Roman" charset="0"/>
              </a:rPr>
              <a:t> in </a:t>
            </a:r>
            <a:r>
              <a:rPr lang="fr-FR" dirty="0" err="1" smtClean="0">
                <a:latin typeface="Times New Roman" charset="0"/>
                <a:cs typeface="Times New Roman" charset="0"/>
                <a:sym typeface="Times New Roman" charset="0"/>
              </a:rPr>
              <a:t>Héterozygot</a:t>
            </a:r>
            <a:r>
              <a:rPr lang="fr-FR" dirty="0" smtClean="0">
                <a:latin typeface="Times New Roman" charset="0"/>
                <a:cs typeface="Times New Roman" charset="0"/>
                <a:sym typeface="Times New Roman" charset="0"/>
              </a:rPr>
              <a:t> (</a:t>
            </a:r>
            <a:r>
              <a:rPr lang="fr-FR" dirty="0" err="1" smtClean="0">
                <a:latin typeface="Times New Roman" charset="0"/>
                <a:cs typeface="Times New Roman" charset="0"/>
                <a:sym typeface="Times New Roman" charset="0"/>
              </a:rPr>
              <a:t>Presenting</a:t>
            </a:r>
            <a:r>
              <a:rPr lang="fr-FR" dirty="0" smtClean="0">
                <a:latin typeface="Times New Roman" charset="0"/>
                <a:cs typeface="Times New Roman" charset="0"/>
                <a:sym typeface="Times New Roman" charset="0"/>
              </a:rPr>
              <a:t> cases) + ID,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Rauschka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H,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Colsch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B, Baumann N,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Wevers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R,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Schmidbauer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M,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Krammer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M, et al.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Late-onset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metachromatic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leukodystrophy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: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genotype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strongly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influences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phenotype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. </a:t>
            </a:r>
            <a:r>
              <a:rPr lang="fr-FR" sz="1600" dirty="0" err="1" smtClean="0">
                <a:latin typeface="Times New Roman" charset="0"/>
                <a:cs typeface="Times New Roman" charset="0"/>
                <a:sym typeface="Times New Roman" charset="0"/>
              </a:rPr>
              <a:t>Neurology</a:t>
            </a:r>
            <a:r>
              <a:rPr lang="fr-FR" sz="1600" dirty="0" smtClean="0">
                <a:latin typeface="Times New Roman" charset="0"/>
                <a:cs typeface="Times New Roman" charset="0"/>
                <a:sym typeface="Times New Roman" charset="0"/>
              </a:rPr>
              <a:t> 2006;67(5):859-63.</a:t>
            </a:r>
            <a:endParaRPr lang="fr-FR" dirty="0" smtClean="0"/>
          </a:p>
        </p:txBody>
      </p:sp>
      <p:sp>
        <p:nvSpPr>
          <p:cNvPr id="48130" name="AutoShape 2"/>
          <p:cNvSpPr>
            <a:spLocks/>
          </p:cNvSpPr>
          <p:nvPr/>
        </p:nvSpPr>
        <p:spPr bwMode="auto">
          <a:xfrm>
            <a:off x="0" y="228600"/>
            <a:ext cx="9144000" cy="1143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b"/>
          <a:lstStyle/>
          <a:p>
            <a:pPr algn="ctr" defTabSz="914400">
              <a:defRPr/>
            </a:pPr>
            <a:r>
              <a:rPr lang="fr-FR" sz="3600" b="1" dirty="0" err="1">
                <a:solidFill>
                  <a:srgbClr val="0A5987"/>
                </a:solidFill>
                <a:cs typeface="Helvetica" charset="0"/>
              </a:rPr>
              <a:t>Other</a:t>
            </a:r>
            <a:r>
              <a:rPr lang="fr-FR" sz="3600" b="1" dirty="0">
                <a:solidFill>
                  <a:srgbClr val="0A5987"/>
                </a:solidFill>
                <a:cs typeface="Helvetica" charset="0"/>
              </a:rPr>
              <a:t> </a:t>
            </a:r>
            <a:r>
              <a:rPr lang="fr-FR" sz="3600" b="1" dirty="0" err="1">
                <a:solidFill>
                  <a:srgbClr val="0A5987"/>
                </a:solidFill>
                <a:cs typeface="Helvetica" charset="0"/>
              </a:rPr>
              <a:t>diseases</a:t>
            </a:r>
            <a:r>
              <a:rPr lang="fr-FR" sz="3600" b="1" dirty="0">
                <a:solidFill>
                  <a:srgbClr val="0A5987"/>
                </a:solidFill>
                <a:cs typeface="Helvetica" charset="0"/>
              </a:rPr>
              <a:t> (1/2)</a:t>
            </a:r>
            <a:endParaRPr lang="fr-FR" dirty="0">
              <a:solidFill>
                <a:srgbClr val="0A5987"/>
              </a:solidFill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09684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 anchor="b"/>
          <a:lstStyle/>
          <a:p>
            <a:pPr algn="ctr" defTabSz="914400" eaLnBrk="1">
              <a:defRPr/>
            </a:pPr>
            <a:r>
              <a:rPr lang="fr-FR" sz="3600" b="1" smtClean="0">
                <a:solidFill>
                  <a:srgbClr val="0A5987"/>
                </a:solidFill>
              </a:rPr>
              <a:t>Other Diseases (2/2)</a:t>
            </a:r>
            <a:endParaRPr lang="fr-FR" smtClean="0">
              <a:solidFill>
                <a:srgbClr val="0A5987"/>
              </a:solidFill>
            </a:endParaRPr>
          </a:p>
        </p:txBody>
      </p:sp>
      <p:sp>
        <p:nvSpPr>
          <p:cNvPr id="49154" name="Rectangle 2"/>
          <p:cNvSpPr>
            <a:spLocks noGrp="1"/>
          </p:cNvSpPr>
          <p:nvPr>
            <p:ph idx="1"/>
          </p:nvPr>
        </p:nvSpPr>
        <p:spPr bwMode="auto">
          <a:xfrm>
            <a:off x="619125" y="1600200"/>
            <a:ext cx="7878763" cy="46386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0" indent="0" eaLnBrk="1">
              <a:spcBef>
                <a:spcPts val="2000"/>
              </a:spcBef>
              <a:buClr>
                <a:srgbClr val="D9D9D9"/>
              </a:buClr>
              <a:defRPr/>
            </a:pPr>
            <a:r>
              <a:rPr lang="fr-FR" sz="3600" dirty="0" err="1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gangliosidoses</a:t>
            </a:r>
            <a:r>
              <a:rPr lang="fr-FR" sz="3600" dirty="0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 GM2</a:t>
            </a:r>
          </a:p>
          <a:p>
            <a:pPr marL="63500" lvl="1" eaLnBrk="1">
              <a:spcBef>
                <a:spcPts val="600"/>
              </a:spcBef>
              <a:defRPr/>
            </a:pPr>
            <a:r>
              <a:rPr lang="fr-FR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30-40 % Psy/Schizophrénie (</a:t>
            </a:r>
            <a:r>
              <a:rPr lang="fr-FR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presenting</a:t>
            </a:r>
            <a:r>
              <a:rPr lang="fr-FR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)</a:t>
            </a:r>
            <a:endParaRPr lang="fr-FR" sz="2200" dirty="0" smtClean="0">
              <a:latin typeface="Times New Roman" charset="0"/>
              <a:ea typeface="ＭＳ Ｐゴシック" charset="0"/>
              <a:cs typeface="Times New Roman" charset="0"/>
              <a:sym typeface="Times New Roman" charset="0"/>
            </a:endParaRPr>
          </a:p>
          <a:p>
            <a:pPr marL="63500" lvl="1" eaLnBrk="1">
              <a:spcBef>
                <a:spcPts val="600"/>
              </a:spcBef>
              <a:defRPr/>
            </a:pP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Neudorfer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O,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Pastores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GM,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Zeng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BJ,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Gianutsos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J,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Zaroff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CM,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Kolodny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EH.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Late-onset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Tay-Sachs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disease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: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phenotypic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characterization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and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genotypic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correlations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in 21 </a:t>
            </a:r>
            <a:r>
              <a:rPr lang="fr-FR" sz="1400" dirty="0" err="1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affected</a:t>
            </a:r>
            <a:r>
              <a:rPr lang="fr-FR" sz="1400" dirty="0" smtClean="0"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 patients. Genet Med 2005;7(2):119-23.</a:t>
            </a:r>
            <a:endParaRPr lang="fr-FR" sz="2200" dirty="0" smtClean="0">
              <a:latin typeface="Times New Roman" charset="0"/>
              <a:ea typeface="ＭＳ Ｐゴシック" charset="0"/>
              <a:cs typeface="Times New Roman" charset="0"/>
              <a:sym typeface="Times New Roman" charset="0"/>
            </a:endParaRPr>
          </a:p>
          <a:p>
            <a:pPr marL="155575" indent="-155575" eaLnBrk="1">
              <a:spcBef>
                <a:spcPts val="2000"/>
              </a:spcBef>
              <a:defRPr/>
            </a:pPr>
            <a:endParaRPr lang="fr-FR" sz="2800" dirty="0" smtClean="0">
              <a:latin typeface="Times New Roman" charset="0"/>
              <a:cs typeface="Times New Roman" charset="0"/>
              <a:sym typeface="Times New Roman" charset="0"/>
            </a:endParaRPr>
          </a:p>
          <a:p>
            <a:pPr marL="0" indent="0" algn="just" eaLnBrk="1">
              <a:spcBef>
                <a:spcPts val="2000"/>
              </a:spcBef>
              <a:buClr>
                <a:srgbClr val="D9D9D9"/>
              </a:buClr>
              <a:defRPr/>
            </a:pPr>
            <a:r>
              <a:rPr lang="fr-FR" sz="3600" dirty="0" err="1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Creatin</a:t>
            </a:r>
            <a:r>
              <a:rPr lang="fr-FR" sz="3600" dirty="0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 Transport </a:t>
            </a:r>
            <a:r>
              <a:rPr lang="fr-FR" sz="3600" dirty="0" err="1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defficiency</a:t>
            </a:r>
            <a:r>
              <a:rPr lang="fr-FR" sz="3600" dirty="0" smtClean="0">
                <a:solidFill>
                  <a:srgbClr val="FF0000"/>
                </a:solidFill>
                <a:latin typeface="Times New Roman" charset="0"/>
                <a:cs typeface="Times New Roman" charset="0"/>
                <a:sym typeface="Times New Roman" charset="0"/>
              </a:rPr>
              <a:t> </a:t>
            </a:r>
            <a:endParaRPr lang="fr-FR" sz="3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04300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fr-FR" sz="4400" b="1" dirty="0" smtClean="0"/>
              <a:t>DONC…</a:t>
            </a:r>
          </a:p>
          <a:p>
            <a:pPr>
              <a:buFont typeface="Wingdings" charset="2"/>
              <a:buChar char="ü"/>
              <a:defRPr/>
            </a:pPr>
            <a:endParaRPr lang="fr-FR" sz="4400" b="1" dirty="0"/>
          </a:p>
          <a:p>
            <a:pPr>
              <a:buFont typeface="Wingdings" charset="2"/>
              <a:buChar char="ü"/>
              <a:defRPr/>
            </a:pPr>
            <a:r>
              <a:rPr lang="fr-FR" sz="4400" b="1" dirty="0" smtClean="0"/>
              <a:t>Comment y penser devant des signes psychiatriques ?</a:t>
            </a:r>
            <a:endParaRPr lang="fr-FR" sz="4400" b="1" dirty="0"/>
          </a:p>
        </p:txBody>
      </p:sp>
    </p:spTree>
    <p:extLst>
      <p:ext uri="{BB962C8B-B14F-4D97-AF65-F5344CB8AC3E}">
        <p14:creationId xmlns:p14="http://schemas.microsoft.com/office/powerpoint/2010/main" val="157189790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0178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0179" name="Rectangle 3"/>
          <p:cNvSpPr>
            <a:spLocks noGrp="1"/>
          </p:cNvSpPr>
          <p:nvPr>
            <p:ph type="title"/>
          </p:nvPr>
        </p:nvSpPr>
        <p:spPr>
          <a:xfrm>
            <a:off x="619125" y="-101600"/>
            <a:ext cx="7856538" cy="10922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4100" dirty="0" smtClean="0">
                <a:solidFill>
                  <a:srgbClr val="FFFFFF"/>
                </a:solidFill>
                <a:ea typeface="+mj-ea"/>
                <a:cs typeface="+mj-cs"/>
              </a:rPr>
              <a:t>Qu’avons nous vus dans ces cas ?</a:t>
            </a:r>
            <a:endParaRPr lang="fr-FR" dirty="0" smtClean="0">
              <a:ea typeface="+mj-ea"/>
              <a:cs typeface="+mj-cs"/>
            </a:endParaRPr>
          </a:p>
        </p:txBody>
      </p:sp>
      <p:sp>
        <p:nvSpPr>
          <p:cNvPr id="50180" name="Rectangle 4"/>
          <p:cNvSpPr>
            <a:spLocks noGrp="1"/>
          </p:cNvSpPr>
          <p:nvPr>
            <p:ph idx="1"/>
          </p:nvPr>
        </p:nvSpPr>
        <p:spPr>
          <a:xfrm>
            <a:off x="619125" y="1905000"/>
            <a:ext cx="7878763" cy="3865563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>
            <a:normAutofit fontScale="92500"/>
          </a:bodyPr>
          <a:lstStyle/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Résistance au traitement</a:t>
            </a:r>
          </a:p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Prédominance d’hallucination visuelle</a:t>
            </a:r>
          </a:p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Retard de développement</a:t>
            </a:r>
          </a:p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Cependant, la question de l’association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Org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/ Psy est complexe… Prenons l’exemple des Schizo</a:t>
            </a:r>
          </a:p>
        </p:txBody>
      </p:sp>
    </p:spTree>
    <p:extLst>
      <p:ext uri="{BB962C8B-B14F-4D97-AF65-F5344CB8AC3E}">
        <p14:creationId xmlns:p14="http://schemas.microsoft.com/office/powerpoint/2010/main" val="190793907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1202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1203" name="Rectangle 3"/>
          <p:cNvSpPr>
            <a:spLocks noGrp="1"/>
          </p:cNvSpPr>
          <p:nvPr>
            <p:ph type="title"/>
          </p:nvPr>
        </p:nvSpPr>
        <p:spPr>
          <a:xfrm>
            <a:off x="641350" y="660400"/>
            <a:ext cx="7856538" cy="10922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 anchor="b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4800" dirty="0" smtClean="0">
                <a:solidFill>
                  <a:srgbClr val="FFFFFF"/>
                </a:solidFill>
                <a:ea typeface="+mj-ea"/>
                <a:cs typeface="+mj-cs"/>
              </a:rPr>
              <a:t>Schizophrénies Organiques(1/2)</a:t>
            </a:r>
            <a:endParaRPr lang="fr-FR" dirty="0" smtClean="0">
              <a:ea typeface="+mj-ea"/>
              <a:cs typeface="+mj-cs"/>
            </a:endParaRPr>
          </a:p>
        </p:txBody>
      </p:sp>
      <p:sp>
        <p:nvSpPr>
          <p:cNvPr id="51204" name="Rectangle 4"/>
          <p:cNvSpPr>
            <a:spLocks noGrp="1"/>
          </p:cNvSpPr>
          <p:nvPr>
            <p:ph idx="1"/>
          </p:nvPr>
        </p:nvSpPr>
        <p:spPr>
          <a:xfrm>
            <a:off x="619125" y="1905000"/>
            <a:ext cx="7878763" cy="3865563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>
            <a:normAutofit/>
          </a:bodyPr>
          <a:lstStyle/>
          <a:p>
            <a:pPr marL="685800" lvl="1" indent="-336550" fontAlgn="auto">
              <a:spcBef>
                <a:spcPts val="600"/>
              </a:spcBef>
              <a:spcAft>
                <a:spcPts val="0"/>
              </a:spcAft>
              <a:buClr>
                <a:srgbClr val="A6A6A6"/>
              </a:buClr>
              <a:buFont typeface="Wingdings 2" charset="0"/>
              <a:buChar char="•"/>
              <a:defRPr/>
            </a:pPr>
            <a:r>
              <a:rPr lang="fr-FR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Impossible d’avoir une vision exhaustive</a:t>
            </a:r>
          </a:p>
          <a:p>
            <a:pPr marL="685800" lvl="1" indent="-336550" fontAlgn="auto">
              <a:spcBef>
                <a:spcPts val="600"/>
              </a:spcBef>
              <a:spcAft>
                <a:spcPts val="0"/>
              </a:spcAft>
              <a:buClr>
                <a:srgbClr val="A6A6A6"/>
              </a:buClr>
              <a:buFont typeface="Wingdings 2" charset="0"/>
              <a:buChar char="•"/>
              <a:defRPr/>
            </a:pPr>
            <a:r>
              <a:rPr lang="fr-FR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Que penser des coïncidences (1% contre 1/100 000) ?</a:t>
            </a:r>
            <a:endParaRPr lang="fr-FR" sz="4000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792864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2226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2227" name="Rectangle 3"/>
          <p:cNvSpPr>
            <a:spLocks noGrp="1"/>
          </p:cNvSpPr>
          <p:nvPr>
            <p:ph type="title"/>
          </p:nvPr>
        </p:nvSpPr>
        <p:spPr>
          <a:xfrm>
            <a:off x="641350" y="660400"/>
            <a:ext cx="7856538" cy="10922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 anchor="b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4800" dirty="0">
                <a:solidFill>
                  <a:srgbClr val="FFFFFF"/>
                </a:solidFill>
              </a:rPr>
              <a:t>Schizophrénies Organiques</a:t>
            </a:r>
            <a:r>
              <a:rPr lang="fr-FR" sz="4800" dirty="0" smtClean="0">
                <a:solidFill>
                  <a:srgbClr val="FFFFFF"/>
                </a:solidFill>
                <a:ea typeface="+mj-ea"/>
                <a:cs typeface="+mj-cs"/>
              </a:rPr>
              <a:t>(2/2)</a:t>
            </a:r>
            <a:endParaRPr lang="fr-FR" dirty="0" smtClean="0">
              <a:ea typeface="+mj-ea"/>
              <a:cs typeface="+mj-cs"/>
            </a:endParaRPr>
          </a:p>
        </p:txBody>
      </p:sp>
      <p:sp>
        <p:nvSpPr>
          <p:cNvPr id="52228" name="Rectangle 4"/>
          <p:cNvSpPr>
            <a:spLocks noGrp="1"/>
          </p:cNvSpPr>
          <p:nvPr>
            <p:ph idx="1"/>
          </p:nvPr>
        </p:nvSpPr>
        <p:spPr>
          <a:xfrm>
            <a:off x="558800" y="2281238"/>
            <a:ext cx="8229600" cy="37719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>
            <a:normAutofit lnSpcReduction="10000"/>
          </a:bodyPr>
          <a:lstStyle/>
          <a:p>
            <a:pPr marL="341313" indent="-341313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Few articles or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studies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on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clinical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specific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signs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, the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most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extensive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is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Davison, 1983</a:t>
            </a:r>
          </a:p>
          <a:p>
            <a:pPr marL="341313" indent="-341313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Phenomenology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of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organic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schizophrenia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is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poorly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23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studied</a:t>
            </a: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17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(</a:t>
            </a:r>
            <a:r>
              <a:rPr lang="fr-FR" sz="17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Cutting</a:t>
            </a:r>
            <a:r>
              <a:rPr lang="fr-FR" sz="17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87; Barak 2002; </a:t>
            </a:r>
            <a:r>
              <a:rPr lang="fr-FR" sz="17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Horiguchi</a:t>
            </a:r>
            <a:r>
              <a:rPr lang="fr-FR" sz="17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2009…)</a:t>
            </a:r>
          </a:p>
          <a:p>
            <a:pPr marL="341313" indent="-341313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endParaRPr lang="fr-FR" sz="1700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341313" indent="-341313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endParaRPr lang="fr-FR" sz="1700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341313" indent="-341313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sz="23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C’est pourtant une question essentielle : surtout si les MNM sont traitables : </a:t>
            </a:r>
            <a:r>
              <a:rPr lang="fr-FR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COMMENT LES REPERER DANS LA MASSE DES PATIENTS ?????</a:t>
            </a:r>
            <a:endParaRPr lang="fr-FR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96092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3250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3251" name="Rectangle 3"/>
          <p:cNvSpPr>
            <a:spLocks noGrp="1"/>
          </p:cNvSpPr>
          <p:nvPr>
            <p:ph type="title"/>
          </p:nvPr>
        </p:nvSpPr>
        <p:spPr>
          <a:xfrm>
            <a:off x="641350" y="660400"/>
            <a:ext cx="7856538" cy="10922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4600" dirty="0" smtClean="0">
                <a:solidFill>
                  <a:srgbClr val="FFFFFF"/>
                </a:solidFill>
                <a:ea typeface="+mj-ea"/>
                <a:cs typeface="+mj-cs"/>
              </a:rPr>
              <a:t>Un algorythme1/2 </a:t>
            </a:r>
            <a:endParaRPr lang="fr-FR" dirty="0" smtClean="0">
              <a:ea typeface="+mj-ea"/>
              <a:cs typeface="+mj-cs"/>
            </a:endParaRPr>
          </a:p>
        </p:txBody>
      </p:sp>
      <p:sp>
        <p:nvSpPr>
          <p:cNvPr id="53252" name="Rectangle 4"/>
          <p:cNvSpPr>
            <a:spLocks noGrp="1"/>
          </p:cNvSpPr>
          <p:nvPr>
            <p:ph idx="1"/>
          </p:nvPr>
        </p:nvSpPr>
        <p:spPr>
          <a:xfrm>
            <a:off x="457200" y="2413000"/>
            <a:ext cx="8229600" cy="37719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>
            <a:normAutofit lnSpcReduction="10000"/>
          </a:bodyPr>
          <a:lstStyle/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L’objectif est de se concentrer sur les signes psychiatriques atypiques, donc de cerner cette notion mal connue</a:t>
            </a:r>
          </a:p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C’est un travail clinique et pratique</a:t>
            </a:r>
          </a:p>
        </p:txBody>
      </p:sp>
      <p:sp>
        <p:nvSpPr>
          <p:cNvPr id="53253" name="AutoShape 5"/>
          <p:cNvSpPr>
            <a:spLocks/>
          </p:cNvSpPr>
          <p:nvPr/>
        </p:nvSpPr>
        <p:spPr bwMode="auto">
          <a:xfrm>
            <a:off x="611560" y="2924944"/>
            <a:ext cx="8077200" cy="1800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3399FF">
              <a:alpha val="16078"/>
            </a:srgbClr>
          </a:solidFill>
          <a:ln w="34925" cap="flat" cmpd="sng">
            <a:solidFill>
              <a:srgbClr val="4A7EBB"/>
            </a:solidFill>
            <a:prstDash val="solid"/>
            <a:round/>
            <a:headEnd/>
            <a:tailEnd/>
          </a:ln>
          <a:effectLst>
            <a:outerShdw blurRad="12700" dist="23000" dir="5400000" algn="ctr" rotWithShape="0">
              <a:srgbClr val="808080">
                <a:alpha val="34998"/>
              </a:srgbClr>
            </a:outerShdw>
          </a:effectLst>
        </p:spPr>
        <p:txBody>
          <a:bodyPr lIns="0" tIns="0" rIns="0" bIns="0" anchor="ctr"/>
          <a:lstStyle/>
          <a:p>
            <a:pPr algn="ctr" defTabSz="914400">
              <a:defRPr/>
            </a:pPr>
            <a:endParaRPr lang="fr-FR" sz="1800">
              <a:solidFill>
                <a:srgbClr val="FFFFFF"/>
              </a:solidFill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9064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4274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4275" name="Rectangle 3"/>
          <p:cNvSpPr>
            <a:spLocks noGrp="1"/>
          </p:cNvSpPr>
          <p:nvPr>
            <p:ph type="title"/>
          </p:nvPr>
        </p:nvSpPr>
        <p:spPr>
          <a:xfrm>
            <a:off x="641350" y="660400"/>
            <a:ext cx="7856538" cy="10922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4600" dirty="0" smtClean="0">
                <a:solidFill>
                  <a:srgbClr val="FFFFFF"/>
                </a:solidFill>
                <a:ea typeface="+mj-ea"/>
                <a:cs typeface="+mj-cs"/>
              </a:rPr>
              <a:t>Un algorythme2/2 </a:t>
            </a:r>
            <a:endParaRPr lang="fr-FR" dirty="0" smtClean="0">
              <a:ea typeface="+mj-ea"/>
              <a:cs typeface="+mj-cs"/>
            </a:endParaRPr>
          </a:p>
        </p:txBody>
      </p:sp>
      <p:sp>
        <p:nvSpPr>
          <p:cNvPr id="54276" name="Rectangle 4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7719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>
            <a:normAutofit/>
          </a:bodyPr>
          <a:lstStyle/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First order atypical symptoms: Atypical on their own</a:t>
            </a:r>
          </a:p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endParaRPr lang="fr-FR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349250" indent="-349250" fontAlgn="auto">
              <a:spcBef>
                <a:spcPts val="2000"/>
              </a:spcBef>
              <a:spcAft>
                <a:spcPts val="0"/>
              </a:spcAft>
              <a:buFont typeface="Wingdings 2" charset="0"/>
              <a:buChar char="•"/>
              <a:defRPr/>
            </a:pPr>
            <a:r>
              <a:rPr lang="fr-FR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Second order atypical symptoms: Atypical when associated with at least one of first order</a:t>
            </a:r>
          </a:p>
        </p:txBody>
      </p:sp>
    </p:spTree>
    <p:extLst>
      <p:ext uri="{BB962C8B-B14F-4D97-AF65-F5344CB8AC3E}">
        <p14:creationId xmlns:p14="http://schemas.microsoft.com/office/powerpoint/2010/main" val="134448855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5298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5299" name="Rectangle 3"/>
          <p:cNvSpPr>
            <a:spLocks noGrp="1"/>
          </p:cNvSpPr>
          <p:nvPr>
            <p:ph type="title"/>
          </p:nvPr>
        </p:nvSpPr>
        <p:spPr>
          <a:xfrm>
            <a:off x="641350" y="660400"/>
            <a:ext cx="7856538" cy="10922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3900" dirty="0" smtClean="0">
                <a:solidFill>
                  <a:srgbClr val="1F497D"/>
                </a:solidFill>
                <a:ea typeface="+mj-ea"/>
                <a:cs typeface="+mj-cs"/>
              </a:rPr>
              <a:t>First </a:t>
            </a:r>
            <a:r>
              <a:rPr lang="fr-FR" sz="3900" dirty="0" err="1" smtClean="0">
                <a:solidFill>
                  <a:srgbClr val="1F497D"/>
                </a:solidFill>
                <a:ea typeface="+mj-ea"/>
                <a:cs typeface="+mj-cs"/>
              </a:rPr>
              <a:t>order</a:t>
            </a:r>
            <a:r>
              <a:rPr lang="fr-FR" sz="3900" dirty="0" smtClean="0">
                <a:solidFill>
                  <a:srgbClr val="1F497D"/>
                </a:solidFill>
                <a:ea typeface="+mj-ea"/>
                <a:cs typeface="+mj-cs"/>
              </a:rPr>
              <a:t> </a:t>
            </a:r>
            <a:r>
              <a:rPr lang="fr-FR" sz="3900" dirty="0" err="1" smtClean="0">
                <a:solidFill>
                  <a:srgbClr val="1F497D"/>
                </a:solidFill>
                <a:ea typeface="+mj-ea"/>
                <a:cs typeface="+mj-cs"/>
              </a:rPr>
              <a:t>atypical</a:t>
            </a:r>
            <a:r>
              <a:rPr lang="fr-FR" sz="3900" dirty="0" smtClean="0">
                <a:solidFill>
                  <a:srgbClr val="1F497D"/>
                </a:solidFill>
                <a:ea typeface="+mj-ea"/>
                <a:cs typeface="+mj-cs"/>
              </a:rPr>
              <a:t> </a:t>
            </a:r>
            <a:r>
              <a:rPr lang="fr-FR" sz="3900" dirty="0" err="1" smtClean="0">
                <a:solidFill>
                  <a:srgbClr val="1F497D"/>
                </a:solidFill>
                <a:ea typeface="+mj-ea"/>
                <a:cs typeface="+mj-cs"/>
              </a:rPr>
              <a:t>features</a:t>
            </a:r>
            <a:r>
              <a:rPr lang="fr-FR" sz="3900" dirty="0" smtClean="0">
                <a:solidFill>
                  <a:srgbClr val="1F497D"/>
                </a:solidFill>
                <a:ea typeface="+mj-ea"/>
                <a:cs typeface="+mj-cs"/>
              </a:rPr>
              <a:t/>
            </a:r>
            <a:br>
              <a:rPr lang="fr-FR" sz="3900" dirty="0" smtClean="0">
                <a:solidFill>
                  <a:srgbClr val="1F497D"/>
                </a:solidFill>
                <a:ea typeface="+mj-ea"/>
                <a:cs typeface="+mj-cs"/>
              </a:rPr>
            </a:br>
            <a:r>
              <a:rPr lang="fr-FR" sz="2500" b="1" i="1" dirty="0" err="1" smtClean="0">
                <a:solidFill>
                  <a:srgbClr val="1F497D"/>
                </a:solidFill>
                <a:ea typeface="+mj-ea"/>
                <a:cs typeface="+mj-cs"/>
              </a:rPr>
              <a:t>Atypical</a:t>
            </a:r>
            <a:r>
              <a:rPr lang="fr-FR" sz="2500" b="1" i="1" dirty="0" smtClean="0">
                <a:solidFill>
                  <a:srgbClr val="1F497D"/>
                </a:solidFill>
                <a:ea typeface="+mj-ea"/>
                <a:cs typeface="+mj-cs"/>
              </a:rPr>
              <a:t> by </a:t>
            </a:r>
            <a:r>
              <a:rPr lang="fr-FR" sz="2500" b="1" i="1" dirty="0" err="1" smtClean="0">
                <a:solidFill>
                  <a:srgbClr val="1F497D"/>
                </a:solidFill>
                <a:ea typeface="+mj-ea"/>
                <a:cs typeface="+mj-cs"/>
              </a:rPr>
              <a:t>their</a:t>
            </a:r>
            <a:r>
              <a:rPr lang="fr-FR" sz="2500" b="1" i="1" dirty="0" smtClean="0">
                <a:solidFill>
                  <a:srgbClr val="1F497D"/>
                </a:solidFill>
                <a:ea typeface="+mj-ea"/>
                <a:cs typeface="+mj-cs"/>
              </a:rPr>
              <a:t> </a:t>
            </a:r>
            <a:r>
              <a:rPr lang="fr-FR" sz="2500" b="1" i="1" dirty="0" err="1" smtClean="0">
                <a:solidFill>
                  <a:srgbClr val="1F497D"/>
                </a:solidFill>
                <a:ea typeface="+mj-ea"/>
                <a:cs typeface="+mj-cs"/>
              </a:rPr>
              <a:t>own</a:t>
            </a:r>
            <a:endParaRPr lang="fr-FR" dirty="0" smtClean="0">
              <a:solidFill>
                <a:srgbClr val="1F497D"/>
              </a:solidFill>
              <a:ea typeface="+mj-ea"/>
              <a:cs typeface="+mj-cs"/>
            </a:endParaRPr>
          </a:p>
        </p:txBody>
      </p:sp>
      <p:sp>
        <p:nvSpPr>
          <p:cNvPr id="55300" name="Rectangle 4"/>
          <p:cNvSpPr>
            <a:spLocks noGrp="1"/>
          </p:cNvSpPr>
          <p:nvPr>
            <p:ph idx="1"/>
          </p:nvPr>
        </p:nvSpPr>
        <p:spPr>
          <a:xfrm>
            <a:off x="631825" y="2160588"/>
            <a:ext cx="7878763" cy="3865562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>
            <a:normAutofit lnSpcReduction="10000"/>
          </a:bodyPr>
          <a:lstStyle/>
          <a:p>
            <a:pPr marL="514350" indent="-514350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Visual hallucinations</a:t>
            </a:r>
          </a:p>
          <a:p>
            <a:pPr marL="514350" indent="-514350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Mental confusion</a:t>
            </a:r>
          </a:p>
          <a:p>
            <a:pPr marL="514350" indent="-514350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Catatonia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514350" indent="-514350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Fluctuating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symptoms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514350" indent="-514350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Progressive cognitive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decline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514350" indent="-514350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Treatment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Resistance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6522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6322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6323" name="Rectangle 3"/>
          <p:cNvSpPr>
            <a:spLocks noGrp="1"/>
          </p:cNvSpPr>
          <p:nvPr>
            <p:ph type="title"/>
          </p:nvPr>
        </p:nvSpPr>
        <p:spPr>
          <a:xfrm>
            <a:off x="641350" y="660400"/>
            <a:ext cx="7856538" cy="10922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>
                <a:solidFill>
                  <a:srgbClr val="1F497D"/>
                </a:solidFill>
                <a:ea typeface="+mj-ea"/>
                <a:cs typeface="+mj-cs"/>
              </a:rPr>
              <a:t>Second </a:t>
            </a:r>
            <a:r>
              <a:rPr lang="fr-FR" dirty="0" err="1" smtClean="0">
                <a:solidFill>
                  <a:srgbClr val="1F497D"/>
                </a:solidFill>
                <a:ea typeface="+mj-ea"/>
                <a:cs typeface="+mj-cs"/>
              </a:rPr>
              <a:t>order</a:t>
            </a:r>
            <a:r>
              <a:rPr lang="fr-FR" dirty="0" smtClean="0">
                <a:solidFill>
                  <a:srgbClr val="1F497D"/>
                </a:solidFill>
                <a:ea typeface="+mj-ea"/>
                <a:cs typeface="+mj-cs"/>
              </a:rPr>
              <a:t> </a:t>
            </a:r>
            <a:r>
              <a:rPr lang="fr-FR" dirty="0" err="1" smtClean="0">
                <a:solidFill>
                  <a:srgbClr val="1F497D"/>
                </a:solidFill>
                <a:ea typeface="+mj-ea"/>
                <a:cs typeface="+mj-cs"/>
              </a:rPr>
              <a:t>atypical</a:t>
            </a:r>
            <a:r>
              <a:rPr lang="fr-FR" dirty="0" smtClean="0">
                <a:solidFill>
                  <a:srgbClr val="1F497D"/>
                </a:solidFill>
                <a:ea typeface="+mj-ea"/>
                <a:cs typeface="+mj-cs"/>
              </a:rPr>
              <a:t> </a:t>
            </a:r>
            <a:r>
              <a:rPr lang="fr-FR" dirty="0" err="1" smtClean="0">
                <a:solidFill>
                  <a:srgbClr val="1F497D"/>
                </a:solidFill>
                <a:ea typeface="+mj-ea"/>
                <a:cs typeface="+mj-cs"/>
              </a:rPr>
              <a:t>features</a:t>
            </a:r>
            <a:endParaRPr lang="fr-FR" dirty="0" smtClean="0">
              <a:solidFill>
                <a:srgbClr val="1F497D"/>
              </a:solidFill>
              <a:ea typeface="+mj-ea"/>
              <a:cs typeface="+mj-cs"/>
            </a:endParaRPr>
          </a:p>
        </p:txBody>
      </p:sp>
      <p:sp>
        <p:nvSpPr>
          <p:cNvPr id="56324" name="Rectangle 4"/>
          <p:cNvSpPr>
            <a:spLocks noGrp="1"/>
          </p:cNvSpPr>
          <p:nvPr>
            <p:ph idx="1"/>
          </p:nvPr>
        </p:nvSpPr>
        <p:spPr>
          <a:xfrm>
            <a:off x="619125" y="1905000"/>
            <a:ext cx="7878763" cy="3865563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>
            <a:normAutofit lnSpcReduction="1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FR" sz="2100" b="1" i="1" dirty="0" err="1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Considered</a:t>
            </a:r>
            <a:r>
              <a:rPr lang="fr-FR" sz="2100" b="1" i="1" dirty="0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2100" b="1" i="1" dirty="0" err="1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atypical</a:t>
            </a:r>
            <a:r>
              <a:rPr lang="fr-FR" sz="2100" b="1" i="1" dirty="0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FR" sz="2100" b="1" i="1" dirty="0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if </a:t>
            </a:r>
            <a:r>
              <a:rPr lang="fr-FR" sz="2100" b="1" i="1" dirty="0" err="1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associated</a:t>
            </a:r>
            <a:r>
              <a:rPr lang="fr-FR" sz="2100" b="1" i="1" dirty="0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2100" b="1" i="1" dirty="0" err="1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with</a:t>
            </a:r>
            <a:r>
              <a:rPr lang="fr-FR" sz="2100" b="1" i="1" dirty="0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first </a:t>
            </a:r>
            <a:r>
              <a:rPr lang="fr-FR" sz="2100" b="1" i="1" dirty="0" err="1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rank</a:t>
            </a:r>
            <a:r>
              <a:rPr lang="fr-FR" sz="2100" b="1" i="1" dirty="0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sz="2100" b="1" i="1" dirty="0" err="1" smtClean="0">
                <a:solidFill>
                  <a:srgbClr val="0A59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features</a:t>
            </a:r>
            <a:endParaRPr lang="fr-FR" sz="2100" b="1" i="1" dirty="0" smtClean="0">
              <a:solidFill>
                <a:srgbClr val="0A5987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198438" indent="-198438" algn="ctr" fontAlgn="auto">
              <a:spcBef>
                <a:spcPts val="1400"/>
              </a:spcBef>
              <a:spcAft>
                <a:spcPts val="0"/>
              </a:spcAft>
              <a:buFont typeface="Wingdings 2" charset="0"/>
              <a:buNone/>
              <a:defRPr/>
            </a:pP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198438" indent="-198438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Acute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Onset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198438" indent="-198438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Early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Onset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198438" indent="-198438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Unusual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Side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Effects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198438" indent="-198438" fontAlgn="auto">
              <a:spcBef>
                <a:spcPts val="1400"/>
              </a:spcBef>
              <a:spcAft>
                <a:spcPts val="0"/>
              </a:spcAft>
              <a:buFont typeface="Wingdings 2" charset="0"/>
              <a:buAutoNum type="arabicPeriod"/>
              <a:defRPr/>
            </a:pP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Intellectual</a:t>
            </a: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Disability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9618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7346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graphicFrame>
        <p:nvGraphicFramePr>
          <p:cNvPr id="57347" name="Group 3"/>
          <p:cNvGraphicFramePr>
            <a:graphicFrameLocks noGrp="1"/>
          </p:cNvGraphicFramePr>
          <p:nvPr/>
        </p:nvGraphicFramePr>
        <p:xfrm>
          <a:off x="457200" y="1258888"/>
          <a:ext cx="8229600" cy="4598989"/>
        </p:xfrm>
        <a:graphic>
          <a:graphicData uri="http://schemas.openxmlformats.org/drawingml/2006/table">
            <a:tbl>
              <a:tblPr/>
              <a:tblGrid>
                <a:gridCol w="1646238"/>
                <a:gridCol w="1887537"/>
                <a:gridCol w="1533525"/>
                <a:gridCol w="1516063"/>
                <a:gridCol w="1646237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Disorder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Clinical signs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Context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Eye exam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Biological markers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Wilson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Tremor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Dystonia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Dysarthria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Kayser Fleischer ring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Coeruloplasmin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ctr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Urea cycle 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Confusion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Abdominal pain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Nausea vomiting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Protein diet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Post surgery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Drugs (valproate / corticoids)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Ammoniemia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ctr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Homocysteinemia (CbS)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Thromboembolism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Scoliosis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Marfan-like 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Cerebellar signs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Protein diet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Post surgery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Severe myopia 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Ectopic lens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Homocysteiniemia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Methioninemia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marL="0" marR="0" lvl="0" indent="0" algn="ctr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Niemann-Pick  type C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Dystonia + ataxia Dysarthria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Splenomegaly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Neonatal icterus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Slow progression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Supranuclear vertical 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Gaze palsy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Skin-biopsy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Filipin test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NPC1</a:t>
                      </a: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 and </a:t>
                      </a:r>
                      <a:r>
                        <a:rPr kumimoji="0" lang="fr-FR" sz="10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NPC2</a:t>
                      </a: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 gene test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Cerebrotendinous xanthomatosis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Chronic diarrhoea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Spastic paralysis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Juvenile cataract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Cholesteanoemia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</a:tr>
              <a:tr h="931863">
                <a:tc>
                  <a:txBody>
                    <a:bodyPr/>
                    <a:lstStyle/>
                    <a:p>
                      <a:pPr marL="0" marR="0" lvl="0" indent="0" algn="ctr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Porphyria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Urine black or red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Constipation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Confusion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Abdominal pain</a:t>
                      </a:r>
                    </a:p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Nausea/ vomiting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Periodic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66700" rtl="0" eaLnBrk="1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Porphobilinogens (URINE)</a:t>
                      </a: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</a:tr>
            </a:tbl>
          </a:graphicData>
        </a:graphic>
      </p:graphicFrame>
      <p:sp>
        <p:nvSpPr>
          <p:cNvPr id="57465" name="AutoShape 121"/>
          <p:cNvSpPr>
            <a:spLocks/>
          </p:cNvSpPr>
          <p:nvPr/>
        </p:nvSpPr>
        <p:spPr bwMode="auto">
          <a:xfrm>
            <a:off x="683568" y="404664"/>
            <a:ext cx="7641580" cy="4619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/>
          <a:lstStyle/>
          <a:p>
            <a:pPr defTabSz="914400">
              <a:defRPr/>
            </a:pPr>
            <a:r>
              <a:rPr lang="fr-FR" sz="2800" b="1" dirty="0" smtClean="0">
                <a:solidFill>
                  <a:srgbClr val="FFFFFF"/>
                </a:solidFill>
                <a:cs typeface="Helvetica" charset="0"/>
              </a:rPr>
              <a:t>Un point saillant clinique commun : l’</a:t>
            </a:r>
            <a:r>
              <a:rPr lang="fr-FR" sz="2800" b="1" dirty="0" err="1" smtClean="0">
                <a:solidFill>
                  <a:srgbClr val="FFFFFF"/>
                </a:solidFill>
                <a:cs typeface="Helvetica" charset="0"/>
              </a:rPr>
              <a:t>oeil</a:t>
            </a:r>
            <a:endParaRPr lang="fr-FR" sz="1800" b="1" dirty="0">
              <a:cs typeface="Helvetica" charset="0"/>
            </a:endParaRPr>
          </a:p>
        </p:txBody>
      </p:sp>
      <p:pic>
        <p:nvPicPr>
          <p:cNvPr id="57466" name="Picture 122" descr="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1558925"/>
            <a:ext cx="2109788" cy="868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57304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8370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grpSp>
        <p:nvGrpSpPr>
          <p:cNvPr id="70659" name="Group 3"/>
          <p:cNvGrpSpPr>
            <a:grpSpLocks/>
          </p:cNvGrpSpPr>
          <p:nvPr/>
        </p:nvGrpSpPr>
        <p:grpSpPr bwMode="auto">
          <a:xfrm>
            <a:off x="587375" y="1641475"/>
            <a:ext cx="2328863" cy="1127125"/>
            <a:chOff x="0" y="0"/>
            <a:chExt cx="184" cy="89"/>
          </a:xfrm>
        </p:grpSpPr>
        <p:sp>
          <p:nvSpPr>
            <p:cNvPr id="58372" name="AutoShape 4"/>
            <p:cNvSpPr>
              <a:spLocks/>
            </p:cNvSpPr>
            <p:nvPr/>
          </p:nvSpPr>
          <p:spPr bwMode="auto">
            <a:xfrm>
              <a:off x="0" y="0"/>
              <a:ext cx="184" cy="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10800" y="0"/>
                  </a:ln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lose/>
                </a:path>
              </a:pathLst>
            </a:custGeom>
            <a:solidFill>
              <a:srgbClr val="3F47EB"/>
            </a:solidFill>
            <a:ln w="38100" cap="flat" cmpd="sng">
              <a:solidFill>
                <a:srgbClr val="FFFF00"/>
              </a:solidFill>
              <a:prstDash val="solid"/>
              <a:round/>
              <a:headEnd/>
              <a:tailEnd/>
            </a:ln>
            <a:effectLst>
              <a:outerShdw blurRad="12700" dist="23000" dir="5400000" algn="ctr" rotWithShape="0">
                <a:srgbClr val="808080">
                  <a:alpha val="34998"/>
                </a:srgbClr>
              </a:outerShdw>
            </a:effectLst>
          </p:spPr>
          <p:txBody>
            <a:bodyPr lIns="0" tIns="0" rIns="0" bIns="0" anchor="ctr"/>
            <a:lstStyle/>
            <a:p>
              <a:pPr algn="ctr" defTabSz="914400">
                <a:defRPr/>
              </a:pPr>
              <a:endParaRPr lang="fr-FR" sz="1800" b="1">
                <a:solidFill>
                  <a:srgbClr val="FFFFFF"/>
                </a:solidFill>
                <a:cs typeface="Helvetica" charset="0"/>
              </a:endParaRPr>
            </a:p>
          </p:txBody>
        </p:sp>
        <p:sp>
          <p:nvSpPr>
            <p:cNvPr id="58373" name="AutoShape 5"/>
            <p:cNvSpPr>
              <a:spLocks/>
            </p:cNvSpPr>
            <p:nvPr/>
          </p:nvSpPr>
          <p:spPr bwMode="auto">
            <a:xfrm>
              <a:off x="26" y="7"/>
              <a:ext cx="131" cy="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algn="ctr" defTabSz="914400">
                <a:defRPr/>
              </a:pPr>
              <a:r>
                <a:rPr lang="fr-FR" sz="1800" b="1" dirty="0" err="1">
                  <a:solidFill>
                    <a:srgbClr val="FFFFFF"/>
                  </a:solidFill>
                  <a:cs typeface="Helvetica" charset="0"/>
                </a:rPr>
                <a:t>Atypical</a:t>
              </a:r>
              <a:r>
                <a:rPr lang="fr-FR" sz="1800" b="1" dirty="0">
                  <a:solidFill>
                    <a:srgbClr val="FFFFFF"/>
                  </a:solidFill>
                  <a:cs typeface="Helvetica" charset="0"/>
                </a:rPr>
                <a:t> </a:t>
              </a:r>
            </a:p>
            <a:p>
              <a:pPr algn="ctr" defTabSz="914400">
                <a:defRPr/>
              </a:pPr>
              <a:r>
                <a:rPr lang="fr-FR" sz="1800" b="1" dirty="0" err="1">
                  <a:solidFill>
                    <a:srgbClr val="FFFFFF"/>
                  </a:solidFill>
                  <a:cs typeface="Helvetica" charset="0"/>
                </a:rPr>
                <a:t>psychiatric</a:t>
              </a:r>
              <a:r>
                <a:rPr lang="fr-FR" sz="1800" b="1" dirty="0">
                  <a:solidFill>
                    <a:srgbClr val="FFFFFF"/>
                  </a:solidFill>
                  <a:cs typeface="Helvetica" charset="0"/>
                </a:rPr>
                <a:t> </a:t>
              </a:r>
            </a:p>
            <a:p>
              <a:pPr algn="ctr" defTabSz="914400">
                <a:defRPr/>
              </a:pPr>
              <a:r>
                <a:rPr lang="fr-FR" sz="1800" b="1" dirty="0" err="1">
                  <a:solidFill>
                    <a:srgbClr val="FFFFFF"/>
                  </a:solidFill>
                  <a:cs typeface="Helvetica" charset="0"/>
                </a:rPr>
                <a:t>signs</a:t>
              </a:r>
              <a:endParaRPr lang="fr-FR" dirty="0">
                <a:cs typeface="Helvetica" charset="0"/>
              </a:endParaRPr>
            </a:p>
          </p:txBody>
        </p:sp>
      </p:grpSp>
      <p:sp>
        <p:nvSpPr>
          <p:cNvPr id="58374" name="AutoShape 6"/>
          <p:cNvSpPr>
            <a:spLocks/>
          </p:cNvSpPr>
          <p:nvPr/>
        </p:nvSpPr>
        <p:spPr bwMode="auto">
          <a:xfrm rot="19494093">
            <a:off x="4057650" y="4052888"/>
            <a:ext cx="2497138" cy="242887"/>
          </a:xfrm>
          <a:prstGeom prst="leftArrow">
            <a:avLst>
              <a:gd name="adj1" fmla="val 50000"/>
              <a:gd name="adj2" fmla="val 50120"/>
            </a:avLst>
          </a:prstGeom>
          <a:solidFill>
            <a:srgbClr val="FFFF00"/>
          </a:solidFill>
          <a:ln w="9525" cap="flat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blurRad="12700" dist="23000" dir="5400000" algn="ctr" rotWithShape="0">
              <a:srgbClr val="808080">
                <a:alpha val="34998"/>
              </a:srgbClr>
            </a:outerShdw>
          </a:effectLst>
        </p:spPr>
        <p:txBody>
          <a:bodyPr lIns="0" tIns="0" rIns="0" bIns="0" anchor="ctr"/>
          <a:lstStyle/>
          <a:p>
            <a:pPr algn="ctr" defTabSz="914400">
              <a:defRPr/>
            </a:pPr>
            <a:endParaRPr lang="fr-FR" sz="1800">
              <a:cs typeface="Helvetica" charset="0"/>
            </a:endParaRPr>
          </a:p>
        </p:txBody>
      </p:sp>
      <p:sp>
        <p:nvSpPr>
          <p:cNvPr id="58375" name="AutoShape 7"/>
          <p:cNvSpPr>
            <a:spLocks/>
          </p:cNvSpPr>
          <p:nvPr/>
        </p:nvSpPr>
        <p:spPr bwMode="auto">
          <a:xfrm rot="10800000">
            <a:off x="4448175" y="4944269"/>
            <a:ext cx="2146300" cy="242887"/>
          </a:xfrm>
          <a:prstGeom prst="leftArrow">
            <a:avLst>
              <a:gd name="adj1" fmla="val 50000"/>
              <a:gd name="adj2" fmla="val 50074"/>
            </a:avLst>
          </a:prstGeom>
          <a:solidFill>
            <a:srgbClr val="FFFF00"/>
          </a:solidFill>
          <a:ln w="9525" cap="flat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blurRad="12700" dist="23000" dir="5400000" algn="ctr" rotWithShape="0">
              <a:srgbClr val="808080">
                <a:alpha val="34998"/>
              </a:srgbClr>
            </a:outerShdw>
          </a:effectLst>
        </p:spPr>
        <p:txBody>
          <a:bodyPr lIns="0" tIns="0" rIns="0" bIns="0" anchor="ctr"/>
          <a:lstStyle/>
          <a:p>
            <a:pPr algn="ctr" defTabSz="914400">
              <a:defRPr/>
            </a:pPr>
            <a:endParaRPr lang="fr-FR" sz="1800">
              <a:cs typeface="Helvetica" charset="0"/>
            </a:endParaRPr>
          </a:p>
        </p:txBody>
      </p:sp>
      <p:graphicFrame>
        <p:nvGraphicFramePr>
          <p:cNvPr id="58376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55667"/>
              </p:ext>
            </p:extLst>
          </p:nvPr>
        </p:nvGraphicFramePr>
        <p:xfrm>
          <a:off x="4400550" y="1039813"/>
          <a:ext cx="2473325" cy="2381250"/>
        </p:xfrm>
        <a:graphic>
          <a:graphicData uri="http://schemas.openxmlformats.org/drawingml/2006/table">
            <a:tbl>
              <a:tblPr/>
              <a:tblGrid>
                <a:gridCol w="2473325"/>
              </a:tblGrid>
              <a:tr h="793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Cerebral</a:t>
                      </a: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 MRI</a:t>
                      </a:r>
                      <a:endParaRPr kumimoji="0" lang="fr-FR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8FF"/>
                    </a:solidFill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Clinical</a:t>
                      </a: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 exam</a:t>
                      </a:r>
                      <a:endParaRPr kumimoji="0" lang="fr-FR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8FF"/>
                    </a:solidFill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Ophthalmologic</a:t>
                      </a: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 exam incl. NVE</a:t>
                      </a:r>
                      <a:endParaRPr kumimoji="0" lang="fr-FR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8FF"/>
                    </a:solidFill>
                  </a:tcPr>
                </a:tc>
              </a:tr>
            </a:tbl>
          </a:graphicData>
        </a:graphic>
      </p:graphicFrame>
      <p:sp>
        <p:nvSpPr>
          <p:cNvPr id="58390" name="AutoShape 22"/>
          <p:cNvSpPr>
            <a:spLocks/>
          </p:cNvSpPr>
          <p:nvPr/>
        </p:nvSpPr>
        <p:spPr bwMode="auto">
          <a:xfrm>
            <a:off x="5089525" y="3937000"/>
            <a:ext cx="571500" cy="4603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10800" y="0"/>
                </a:ln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lose/>
              </a:path>
            </a:pathLst>
          </a:custGeom>
          <a:solidFill>
            <a:srgbClr val="69FFFF"/>
          </a:solidFill>
          <a:ln>
            <a:noFill/>
          </a:ln>
          <a:effectLst>
            <a:outerShdw blurRad="12700" algn="ctr" rotWithShape="0">
              <a:srgbClr val="1C3264">
                <a:alpha val="79999"/>
              </a:srgbClr>
            </a:outerShdw>
          </a:effectLst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400">
              <a:defRPr/>
            </a:pPr>
            <a:endParaRPr lang="fr-FR" sz="1800" b="1">
              <a:cs typeface="Helvetica" charset="0"/>
            </a:endParaRPr>
          </a:p>
        </p:txBody>
      </p:sp>
      <p:graphicFrame>
        <p:nvGraphicFramePr>
          <p:cNvPr id="5839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392417"/>
              </p:ext>
            </p:extLst>
          </p:nvPr>
        </p:nvGraphicFramePr>
        <p:xfrm>
          <a:off x="1779588" y="4029075"/>
          <a:ext cx="2376487" cy="1885950"/>
        </p:xfrm>
        <a:graphic>
          <a:graphicData uri="http://schemas.openxmlformats.org/drawingml/2006/table">
            <a:tbl>
              <a:tblPr/>
              <a:tblGrid>
                <a:gridCol w="2376487"/>
              </a:tblGrid>
              <a:tr h="612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Verdana" charset="0"/>
                        <a:ea typeface="ＭＳ Ｐゴシック" charset="0"/>
                        <a:cs typeface="Verdana" charset="0"/>
                        <a:sym typeface="Verdana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Ammonemia</a:t>
                      </a:r>
                      <a:endParaRPr kumimoji="0" lang="fr-FR" sz="4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Verdana" charset="0"/>
                        <a:ea typeface="ＭＳ Ｐゴシック" charset="0"/>
                        <a:cs typeface="Verdana" charset="0"/>
                        <a:sym typeface="Verdan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8FF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Verdana" charset="0"/>
                        <a:ea typeface="ＭＳ Ｐゴシック" charset="0"/>
                        <a:cs typeface="Verdana" charset="0"/>
                        <a:sym typeface="Verdana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Homocysteine</a:t>
                      </a:r>
                      <a:endParaRPr kumimoji="0" lang="fr-FR" sz="4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Verdana" charset="0"/>
                        <a:ea typeface="ＭＳ Ｐゴシック" charset="0"/>
                        <a:cs typeface="Verdana" charset="0"/>
                        <a:sym typeface="Verdan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8FF"/>
                    </a:solidFill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Abdominal </a:t>
                      </a:r>
                      <a:r>
                        <a:rPr kumimoji="0" lang="fr-FR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charset="0"/>
                          <a:ea typeface="ＭＳ Ｐゴシック" charset="0"/>
                          <a:cs typeface="Verdana" charset="0"/>
                          <a:sym typeface="Verdana" charset="0"/>
                        </a:rPr>
                        <a:t>ultrasound</a:t>
                      </a: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elvetica" charset="0"/>
                        <a:ea typeface="ＭＳ Ｐゴシック" charset="0"/>
                        <a:cs typeface="Helvetica" charset="0"/>
                        <a:sym typeface="Helvetica" charset="0"/>
                      </a:endParaRP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8FF"/>
                    </a:solidFill>
                  </a:tcPr>
                </a:tc>
              </a:tr>
            </a:tbl>
          </a:graphicData>
        </a:graphic>
      </p:graphicFrame>
      <p:sp>
        <p:nvSpPr>
          <p:cNvPr id="58405" name="AutoShape 37"/>
          <p:cNvSpPr>
            <a:spLocks/>
          </p:cNvSpPr>
          <p:nvPr/>
        </p:nvSpPr>
        <p:spPr bwMode="auto">
          <a:xfrm>
            <a:off x="2787650" y="1928813"/>
            <a:ext cx="1465263" cy="603250"/>
          </a:xfrm>
          <a:prstGeom prst="rightArrow">
            <a:avLst>
              <a:gd name="adj1" fmla="val 68000"/>
              <a:gd name="adj2" fmla="val 94740"/>
            </a:avLst>
          </a:prstGeom>
          <a:solidFill>
            <a:srgbClr val="FFFF00"/>
          </a:solidFill>
          <a:ln w="25400" cap="flat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blurRad="12700" algn="ctr" rotWithShape="0">
              <a:srgbClr val="1C3264">
                <a:alpha val="79999"/>
              </a:srgbClr>
            </a:outerShdw>
          </a:effectLst>
        </p:spPr>
        <p:txBody>
          <a:bodyPr lIns="0" tIns="0" rIns="0" bIns="0"/>
          <a:lstStyle/>
          <a:p>
            <a:pPr defTabSz="914400">
              <a:defRPr/>
            </a:pPr>
            <a:endParaRPr lang="fr-FR" sz="1800">
              <a:cs typeface="Helvetica" charset="0"/>
            </a:endParaRPr>
          </a:p>
        </p:txBody>
      </p:sp>
      <p:sp>
        <p:nvSpPr>
          <p:cNvPr id="58406" name="AutoShape 38"/>
          <p:cNvSpPr>
            <a:spLocks/>
          </p:cNvSpPr>
          <p:nvPr/>
        </p:nvSpPr>
        <p:spPr bwMode="auto">
          <a:xfrm>
            <a:off x="179388" y="4068763"/>
            <a:ext cx="1497012" cy="558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E6FF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914400">
              <a:defRPr/>
            </a:pPr>
            <a:r>
              <a:rPr lang="fr-FR" sz="1800" b="1" dirty="0" err="1">
                <a:solidFill>
                  <a:srgbClr val="FFFFFF"/>
                </a:solidFill>
                <a:cs typeface="Helvetica" charset="0"/>
              </a:rPr>
              <a:t>Urea</a:t>
            </a:r>
            <a:r>
              <a:rPr lang="fr-FR" sz="1800" b="1" dirty="0">
                <a:solidFill>
                  <a:srgbClr val="FFFFFF"/>
                </a:solidFill>
                <a:cs typeface="Helvetica" charset="0"/>
              </a:rPr>
              <a:t> </a:t>
            </a:r>
            <a:r>
              <a:rPr lang="fr-FR" sz="1800" b="1" dirty="0" err="1">
                <a:solidFill>
                  <a:srgbClr val="FFFFFF"/>
                </a:solidFill>
                <a:cs typeface="Helvetica" charset="0"/>
              </a:rPr>
              <a:t>Circle</a:t>
            </a:r>
            <a:r>
              <a:rPr lang="fr-FR" sz="1800" b="1" dirty="0">
                <a:solidFill>
                  <a:srgbClr val="FFFFFF"/>
                </a:solidFill>
                <a:cs typeface="Helvetica" charset="0"/>
              </a:rPr>
              <a:t> </a:t>
            </a:r>
            <a:r>
              <a:rPr lang="fr-FR" sz="1800" b="1" dirty="0" err="1">
                <a:solidFill>
                  <a:srgbClr val="FFFFFF"/>
                </a:solidFill>
                <a:cs typeface="Helvetica" charset="0"/>
              </a:rPr>
              <a:t>Disorders</a:t>
            </a:r>
            <a:endParaRPr lang="fr-FR" dirty="0">
              <a:cs typeface="Helvetica" charset="0"/>
            </a:endParaRPr>
          </a:p>
        </p:txBody>
      </p:sp>
      <p:sp>
        <p:nvSpPr>
          <p:cNvPr id="58407" name="AutoShape 39"/>
          <p:cNvSpPr>
            <a:spLocks/>
          </p:cNvSpPr>
          <p:nvPr/>
        </p:nvSpPr>
        <p:spPr bwMode="auto">
          <a:xfrm>
            <a:off x="179388" y="4757738"/>
            <a:ext cx="1506537" cy="307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E6FF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914400">
              <a:defRPr/>
            </a:pPr>
            <a:r>
              <a:rPr lang="fr-FR" sz="2000" b="1">
                <a:solidFill>
                  <a:srgbClr val="FFFFFF"/>
                </a:solidFill>
                <a:cs typeface="Helvetica" charset="0"/>
              </a:rPr>
              <a:t>MTHFR-CbS</a:t>
            </a:r>
            <a:endParaRPr lang="fr-FR">
              <a:cs typeface="Helvetica" charset="0"/>
            </a:endParaRPr>
          </a:p>
        </p:txBody>
      </p:sp>
      <p:sp>
        <p:nvSpPr>
          <p:cNvPr id="58408" name="AutoShape 40"/>
          <p:cNvSpPr>
            <a:spLocks/>
          </p:cNvSpPr>
          <p:nvPr/>
        </p:nvSpPr>
        <p:spPr bwMode="auto">
          <a:xfrm>
            <a:off x="195263" y="5387975"/>
            <a:ext cx="1497012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E6FF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914400">
              <a:defRPr/>
            </a:pPr>
            <a:r>
              <a:rPr lang="fr-FR" sz="1800" b="1">
                <a:solidFill>
                  <a:srgbClr val="FFFFFF"/>
                </a:solidFill>
                <a:cs typeface="Helvetica" charset="0"/>
              </a:rPr>
              <a:t>NP-C</a:t>
            </a:r>
            <a:endParaRPr lang="fr-FR">
              <a:cs typeface="Helvetica" charset="0"/>
            </a:endParaRPr>
          </a:p>
        </p:txBody>
      </p:sp>
      <p:sp>
        <p:nvSpPr>
          <p:cNvPr id="58409" name="AutoShape 41"/>
          <p:cNvSpPr>
            <a:spLocks/>
          </p:cNvSpPr>
          <p:nvPr/>
        </p:nvSpPr>
        <p:spPr bwMode="auto">
          <a:xfrm>
            <a:off x="6961188" y="1885950"/>
            <a:ext cx="1931987" cy="7381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E6FF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914400">
              <a:defRPr/>
            </a:pPr>
            <a:r>
              <a:rPr lang="fr-FR" sz="1800" b="1">
                <a:solidFill>
                  <a:srgbClr val="FFFFFF"/>
                </a:solidFill>
                <a:cs typeface="Helvetica" charset="0"/>
              </a:rPr>
              <a:t>CbS      Wilson</a:t>
            </a:r>
            <a:r>
              <a:rPr lang="ja-JP" altLang="fr-FR" sz="1800" b="1">
                <a:solidFill>
                  <a:srgbClr val="FFFFFF"/>
                </a:solidFill>
                <a:cs typeface="Helvetica" charset="0"/>
              </a:rPr>
              <a:t>’</a:t>
            </a:r>
            <a:r>
              <a:rPr lang="fr-FR" sz="1800" b="1">
                <a:solidFill>
                  <a:srgbClr val="FFFFFF"/>
                </a:solidFill>
                <a:cs typeface="Helvetica" charset="0"/>
              </a:rPr>
              <a:t>s</a:t>
            </a:r>
            <a:endParaRPr lang="fr-FR">
              <a:cs typeface="Helvetica" charset="0"/>
            </a:endParaRPr>
          </a:p>
        </p:txBody>
      </p:sp>
      <p:sp>
        <p:nvSpPr>
          <p:cNvPr id="58410" name="AutoShape 42"/>
          <p:cNvSpPr>
            <a:spLocks/>
          </p:cNvSpPr>
          <p:nvPr/>
        </p:nvSpPr>
        <p:spPr bwMode="auto">
          <a:xfrm>
            <a:off x="6967538" y="2867025"/>
            <a:ext cx="1925637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E6FF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914400">
              <a:defRPr/>
            </a:pPr>
            <a:r>
              <a:rPr lang="fr-FR" sz="1800" b="1">
                <a:solidFill>
                  <a:srgbClr val="FFFFFF"/>
                </a:solidFill>
                <a:cs typeface="Helvetica" charset="0"/>
              </a:rPr>
              <a:t>NP-C     CTX</a:t>
            </a:r>
            <a:endParaRPr lang="fr-FR">
              <a:cs typeface="Helvetica" charset="0"/>
            </a:endParaRPr>
          </a:p>
        </p:txBody>
      </p:sp>
      <p:sp>
        <p:nvSpPr>
          <p:cNvPr id="58411" name="AutoShape 43"/>
          <p:cNvSpPr>
            <a:spLocks/>
          </p:cNvSpPr>
          <p:nvPr/>
        </p:nvSpPr>
        <p:spPr bwMode="auto">
          <a:xfrm>
            <a:off x="6964363" y="1233488"/>
            <a:ext cx="1928812" cy="369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E6FF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914400">
              <a:defRPr/>
            </a:pPr>
            <a:r>
              <a:rPr lang="fr-FR" sz="1800" b="1">
                <a:solidFill>
                  <a:srgbClr val="FFFFFF"/>
                </a:solidFill>
                <a:cs typeface="Helvetica" charset="0"/>
              </a:rPr>
              <a:t>Wilson</a:t>
            </a:r>
            <a:r>
              <a:rPr lang="ja-JP" altLang="fr-FR" sz="1800" b="1">
                <a:solidFill>
                  <a:srgbClr val="FFFFFF"/>
                </a:solidFill>
                <a:cs typeface="Helvetica" charset="0"/>
              </a:rPr>
              <a:t>’</a:t>
            </a:r>
            <a:r>
              <a:rPr lang="fr-FR" sz="1800" b="1">
                <a:solidFill>
                  <a:srgbClr val="FFFFFF"/>
                </a:solidFill>
                <a:cs typeface="Helvetica" charset="0"/>
              </a:rPr>
              <a:t>s</a:t>
            </a:r>
            <a:endParaRPr lang="fr-FR">
              <a:cs typeface="Helvetica" charset="0"/>
            </a:endParaRPr>
          </a:p>
        </p:txBody>
      </p:sp>
      <p:sp>
        <p:nvSpPr>
          <p:cNvPr id="58412" name="AutoShape 44"/>
          <p:cNvSpPr>
            <a:spLocks/>
          </p:cNvSpPr>
          <p:nvPr/>
        </p:nvSpPr>
        <p:spPr bwMode="auto">
          <a:xfrm>
            <a:off x="5439568" y="4810126"/>
            <a:ext cx="569913" cy="4603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10800" y="0"/>
                </a:ln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lose/>
              </a:path>
            </a:pathLst>
          </a:custGeom>
          <a:solidFill>
            <a:srgbClr val="69FFFF"/>
          </a:solidFill>
          <a:ln>
            <a:noFill/>
          </a:ln>
          <a:effectLst>
            <a:outerShdw blurRad="12700" algn="ctr" rotWithShape="0">
              <a:srgbClr val="1C3264">
                <a:alpha val="79999"/>
              </a:srgbClr>
            </a:outerShdw>
          </a:effectLst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400">
              <a:defRPr/>
            </a:pPr>
            <a:endParaRPr lang="fr-FR" sz="1800" b="1">
              <a:cs typeface="Helvetica" charset="0"/>
            </a:endParaRPr>
          </a:p>
        </p:txBody>
      </p:sp>
      <p:sp>
        <p:nvSpPr>
          <p:cNvPr id="58413" name="AutoShape 45"/>
          <p:cNvSpPr>
            <a:spLocks/>
          </p:cNvSpPr>
          <p:nvPr/>
        </p:nvSpPr>
        <p:spPr bwMode="auto">
          <a:xfrm>
            <a:off x="5499100" y="4627563"/>
            <a:ext cx="549275" cy="939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914400">
              <a:defRPr/>
            </a:pPr>
            <a:r>
              <a:rPr lang="fr-FR" sz="1800" b="1" dirty="0">
                <a:cs typeface="Helvetica" charset="0"/>
              </a:rPr>
              <a:t>-</a:t>
            </a:r>
            <a:r>
              <a:rPr lang="fr-FR" sz="1800" b="1" dirty="0" err="1">
                <a:cs typeface="Helvetica" charset="0"/>
              </a:rPr>
              <a:t>ve</a:t>
            </a:r>
            <a:endParaRPr lang="fr-FR" dirty="0">
              <a:cs typeface="Helvetica" charset="0"/>
            </a:endParaRPr>
          </a:p>
        </p:txBody>
      </p:sp>
      <p:sp>
        <p:nvSpPr>
          <p:cNvPr id="58414" name="AutoShape 46"/>
          <p:cNvSpPr>
            <a:spLocks/>
          </p:cNvSpPr>
          <p:nvPr/>
        </p:nvSpPr>
        <p:spPr bwMode="auto">
          <a:xfrm>
            <a:off x="5645150" y="4757738"/>
            <a:ext cx="449262" cy="3698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914400">
              <a:defRPr/>
            </a:pPr>
            <a:r>
              <a:rPr lang="fr-FR" sz="1800" b="1" dirty="0">
                <a:cs typeface="Helvetica" charset="0"/>
              </a:rPr>
              <a:t>if</a:t>
            </a:r>
            <a:endParaRPr lang="fr-FR" dirty="0">
              <a:cs typeface="Helvetica" charset="0"/>
            </a:endParaRPr>
          </a:p>
        </p:txBody>
      </p:sp>
      <p:sp>
        <p:nvSpPr>
          <p:cNvPr id="58415" name="AutoShape 47"/>
          <p:cNvSpPr>
            <a:spLocks/>
          </p:cNvSpPr>
          <p:nvPr/>
        </p:nvSpPr>
        <p:spPr bwMode="auto">
          <a:xfrm>
            <a:off x="5276850" y="3908425"/>
            <a:ext cx="520700" cy="3698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914400">
              <a:defRPr/>
            </a:pPr>
            <a:r>
              <a:rPr lang="fr-FR" sz="1800" b="1" dirty="0">
                <a:cs typeface="Helvetica" charset="0"/>
              </a:rPr>
              <a:t>if</a:t>
            </a:r>
            <a:endParaRPr lang="fr-FR" dirty="0">
              <a:cs typeface="Helvetica" charset="0"/>
            </a:endParaRPr>
          </a:p>
        </p:txBody>
      </p:sp>
      <p:sp>
        <p:nvSpPr>
          <p:cNvPr id="58416" name="AutoShape 48"/>
          <p:cNvSpPr>
            <a:spLocks/>
          </p:cNvSpPr>
          <p:nvPr/>
        </p:nvSpPr>
        <p:spPr bwMode="auto">
          <a:xfrm>
            <a:off x="5149850" y="3908425"/>
            <a:ext cx="647700" cy="711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914400">
              <a:defRPr/>
            </a:pPr>
            <a:r>
              <a:rPr lang="fr-FR" sz="1800" b="1" dirty="0">
                <a:cs typeface="Helvetica" charset="0"/>
              </a:rPr>
              <a:t>-</a:t>
            </a:r>
            <a:r>
              <a:rPr lang="fr-FR" sz="1800" b="1" dirty="0" err="1">
                <a:cs typeface="Helvetica" charset="0"/>
              </a:rPr>
              <a:t>ve</a:t>
            </a:r>
            <a:endParaRPr lang="fr-FR" dirty="0">
              <a:cs typeface="Helvetica" charset="0"/>
            </a:endParaRPr>
          </a:p>
        </p:txBody>
      </p:sp>
      <p:grpSp>
        <p:nvGrpSpPr>
          <p:cNvPr id="70695" name="Group 49"/>
          <p:cNvGrpSpPr>
            <a:grpSpLocks/>
          </p:cNvGrpSpPr>
          <p:nvPr/>
        </p:nvGrpSpPr>
        <p:grpSpPr bwMode="auto">
          <a:xfrm>
            <a:off x="6664325" y="4579938"/>
            <a:ext cx="2228850" cy="1104900"/>
            <a:chOff x="0" y="0"/>
            <a:chExt cx="176" cy="87"/>
          </a:xfrm>
        </p:grpSpPr>
        <p:sp>
          <p:nvSpPr>
            <p:cNvPr id="58418" name="AutoShape 50"/>
            <p:cNvSpPr>
              <a:spLocks/>
            </p:cNvSpPr>
            <p:nvPr/>
          </p:nvSpPr>
          <p:spPr bwMode="auto">
            <a:xfrm>
              <a:off x="0" y="0"/>
              <a:ext cx="176" cy="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3F47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914400">
                <a:defRPr/>
              </a:pPr>
              <a:endParaRPr lang="fr-FR" sz="1800" b="1">
                <a:solidFill>
                  <a:srgbClr val="FFFFFF"/>
                </a:solidFill>
                <a:cs typeface="Helvetica" charset="0"/>
              </a:endParaRPr>
            </a:p>
          </p:txBody>
        </p:sp>
        <p:sp>
          <p:nvSpPr>
            <p:cNvPr id="58419" name="AutoShape 51"/>
            <p:cNvSpPr>
              <a:spLocks/>
            </p:cNvSpPr>
            <p:nvPr/>
          </p:nvSpPr>
          <p:spPr bwMode="auto">
            <a:xfrm>
              <a:off x="0" y="32"/>
              <a:ext cx="176" cy="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914400">
                <a:defRPr/>
              </a:pPr>
              <a:r>
                <a:rPr lang="fr-FR" sz="1800" b="1">
                  <a:solidFill>
                    <a:srgbClr val="FFFFFF"/>
                  </a:solidFill>
                  <a:cs typeface="Helvetica" charset="0"/>
                </a:rPr>
                <a:t>Refer and review</a:t>
              </a:r>
              <a:endParaRPr lang="fr-FR">
                <a:cs typeface="Helvetica" charset="0"/>
              </a:endParaRPr>
            </a:p>
          </p:txBody>
        </p:sp>
      </p:grpSp>
      <p:sp>
        <p:nvSpPr>
          <p:cNvPr id="58420" name="Rectangle 52"/>
          <p:cNvSpPr>
            <a:spLocks noGrp="1"/>
          </p:cNvSpPr>
          <p:nvPr>
            <p:ph type="title"/>
          </p:nvPr>
        </p:nvSpPr>
        <p:spPr>
          <a:xfrm>
            <a:off x="323528" y="-243408"/>
            <a:ext cx="8229600" cy="952500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3200" b="1" u="sng" dirty="0" smtClean="0">
                <a:solidFill>
                  <a:srgbClr val="FFFFFF"/>
                </a:solidFill>
                <a:ea typeface="+mj-ea"/>
                <a:cs typeface="+mj-cs"/>
              </a:rPr>
              <a:t>L’</a:t>
            </a:r>
            <a:r>
              <a:rPr lang="fr-FR" sz="3200" b="1" u="sng" dirty="0" err="1" smtClean="0">
                <a:solidFill>
                  <a:srgbClr val="FFFFFF"/>
                </a:solidFill>
                <a:ea typeface="+mj-ea"/>
                <a:cs typeface="+mj-cs"/>
              </a:rPr>
              <a:t>algorythme</a:t>
            </a:r>
            <a:endParaRPr lang="fr-FR" b="1" dirty="0" smtClean="0"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332656"/>
            <a:ext cx="178737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Visual hallucinations</a:t>
            </a:r>
          </a:p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Mental confusion</a:t>
            </a:r>
          </a:p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Catatonia</a:t>
            </a:r>
            <a:endParaRPr lang="fr-FR" sz="800" b="1" dirty="0">
              <a:solidFill>
                <a:srgbClr val="1F497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Fluctuating</a:t>
            </a:r>
            <a:r>
              <a:rPr lang="fr-FR" sz="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symptoms</a:t>
            </a:r>
            <a:endParaRPr lang="fr-FR" sz="800" b="1" dirty="0">
              <a:solidFill>
                <a:srgbClr val="1F497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Progressive cognitive </a:t>
            </a:r>
            <a:r>
              <a:rPr lang="fr-FR" sz="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decline</a:t>
            </a:r>
            <a:endParaRPr lang="fr-FR" sz="800" b="1" dirty="0">
              <a:solidFill>
                <a:srgbClr val="1F497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Treatment</a:t>
            </a:r>
            <a:r>
              <a:rPr lang="fr-FR" sz="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Resistance</a:t>
            </a:r>
            <a:endParaRPr lang="fr-FR" sz="800" b="1" dirty="0">
              <a:solidFill>
                <a:srgbClr val="1F497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2636912"/>
            <a:ext cx="1244536" cy="887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Acute </a:t>
            </a:r>
            <a:r>
              <a:rPr lang="fr-FR" sz="800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Onset</a:t>
            </a:r>
            <a:endParaRPr lang="fr-FR" sz="800" dirty="0">
              <a:solidFill>
                <a:srgbClr val="1F497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Early</a:t>
            </a:r>
            <a:r>
              <a:rPr lang="fr-FR" sz="800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800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Onset</a:t>
            </a:r>
            <a:endParaRPr lang="fr-FR" sz="800" dirty="0">
              <a:solidFill>
                <a:srgbClr val="1F497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Unusual</a:t>
            </a:r>
            <a:r>
              <a:rPr lang="fr-FR" sz="800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800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Side</a:t>
            </a:r>
            <a:r>
              <a:rPr lang="fr-FR" sz="800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800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Effects</a:t>
            </a:r>
            <a:endParaRPr lang="fr-FR" sz="800" dirty="0">
              <a:solidFill>
                <a:srgbClr val="1F497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auto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defRPr/>
            </a:pPr>
            <a:r>
              <a:rPr lang="fr-FR" sz="800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Intellectual</a:t>
            </a:r>
            <a:r>
              <a:rPr lang="fr-FR" sz="800" dirty="0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800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Disability</a:t>
            </a:r>
            <a:endParaRPr lang="fr-FR" sz="800" dirty="0">
              <a:solidFill>
                <a:srgbClr val="1F497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437163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4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4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4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 animBg="1"/>
      <p:bldP spid="58375" grpId="0" animBg="1"/>
      <p:bldP spid="58390" grpId="0" animBg="1"/>
      <p:bldP spid="58405" grpId="0" animBg="1"/>
      <p:bldP spid="58406" grpId="0" animBg="1"/>
      <p:bldP spid="58407" grpId="0" animBg="1"/>
      <p:bldP spid="58408" grpId="0" animBg="1"/>
      <p:bldP spid="58409" grpId="0" build="allAtOnce" animBg="1"/>
      <p:bldP spid="58410" grpId="0" build="allAtOnce" animBg="1"/>
      <p:bldP spid="58411" grpId="0" build="allAtOnce" animBg="1"/>
      <p:bldP spid="58412" grpId="0" animBg="1"/>
      <p:bldP spid="58413" grpId="0"/>
      <p:bldP spid="58414" grpId="0"/>
      <p:bldP spid="58415" grpId="0"/>
      <p:bldP spid="58416" grpId="0"/>
      <p:bldP spid="2" grpId="0"/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Line 1"/>
          <p:cNvSpPr>
            <a:spLocks noChangeShapeType="1"/>
          </p:cNvSpPr>
          <p:nvPr/>
        </p:nvSpPr>
        <p:spPr bwMode="auto">
          <a:xfrm>
            <a:off x="280988" y="1843088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9394" name="Line 2"/>
          <p:cNvSpPr>
            <a:spLocks noChangeShapeType="1"/>
          </p:cNvSpPr>
          <p:nvPr/>
        </p:nvSpPr>
        <p:spPr bwMode="auto">
          <a:xfrm>
            <a:off x="280988" y="5903913"/>
            <a:ext cx="8558212" cy="0"/>
          </a:xfrm>
          <a:prstGeom prst="line">
            <a:avLst/>
          </a:prstGeom>
          <a:noFill/>
          <a:ln w="3175" cap="flat" cmpd="sng">
            <a:solidFill>
              <a:srgbClr val="BFBFB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Helvetica" charset="0"/>
            </a:endParaRPr>
          </a:p>
        </p:txBody>
      </p:sp>
      <p:sp>
        <p:nvSpPr>
          <p:cNvPr id="59395" name="Rectangle 3"/>
          <p:cNvSpPr>
            <a:spLocks noGrp="1"/>
          </p:cNvSpPr>
          <p:nvPr>
            <p:ph idx="1"/>
          </p:nvPr>
        </p:nvSpPr>
        <p:spPr>
          <a:xfrm>
            <a:off x="611188" y="1412875"/>
            <a:ext cx="7878762" cy="3865563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fontAlgn="auto">
              <a:spcBef>
                <a:spcPts val="2000"/>
              </a:spcBef>
              <a:spcAft>
                <a:spcPts val="0"/>
              </a:spcAft>
              <a:buFont typeface="Wingdings 2" charset="0"/>
              <a:buNone/>
              <a:defRPr/>
            </a:pPr>
            <a:endParaRPr lang="fr-FR" sz="1500" b="1" spc="50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+mn-ea"/>
              <a:cs typeface="+mn-cs"/>
            </a:endParaRPr>
          </a:p>
          <a:p>
            <a:pPr marL="0" indent="0" fontAlgn="auto">
              <a:spcBef>
                <a:spcPts val="2000"/>
              </a:spcBef>
              <a:spcAft>
                <a:spcPts val="0"/>
              </a:spcAft>
              <a:buFont typeface="Wingdings 2" charset="0"/>
              <a:buNone/>
              <a:defRPr/>
            </a:pPr>
            <a:endParaRPr lang="fr-FR" sz="1500" b="1" spc="50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+mn-ea"/>
              <a:cs typeface="+mn-cs"/>
            </a:endParaRPr>
          </a:p>
          <a:p>
            <a:pPr marL="0" indent="0" fontAlgn="auto">
              <a:spcBef>
                <a:spcPts val="2000"/>
              </a:spcBef>
              <a:spcAft>
                <a:spcPts val="0"/>
              </a:spcAft>
              <a:buFont typeface="Wingdings 2" charset="0"/>
              <a:buNone/>
              <a:defRPr/>
            </a:pPr>
            <a:endParaRPr lang="fr-FR" sz="1500" b="1" spc="50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+mn-ea"/>
              <a:cs typeface="+mn-cs"/>
            </a:endParaRPr>
          </a:p>
          <a:p>
            <a:pPr marL="0" indent="0" fontAlgn="auto">
              <a:spcBef>
                <a:spcPts val="2000"/>
              </a:spcBef>
              <a:spcAft>
                <a:spcPts val="0"/>
              </a:spcAft>
              <a:buFont typeface="Wingdings 2" charset="0"/>
              <a:buNone/>
              <a:defRPr/>
            </a:pPr>
            <a:endParaRPr lang="fr-FR" sz="1500" b="1" spc="50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+mn-ea"/>
              <a:cs typeface="+mn-cs"/>
            </a:endParaRPr>
          </a:p>
          <a:p>
            <a:pPr marL="0" indent="0" fontAlgn="auto">
              <a:spcBef>
                <a:spcPts val="2000"/>
              </a:spcBef>
              <a:spcAft>
                <a:spcPts val="0"/>
              </a:spcAft>
              <a:buFont typeface="Wingdings 2" charset="0"/>
              <a:buNone/>
              <a:defRPr/>
            </a:pPr>
            <a:r>
              <a:rPr lang="fr-FR" b="1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Merci de votre attention</a:t>
            </a:r>
          </a:p>
          <a:p>
            <a:pPr marL="0" indent="0" fontAlgn="auto">
              <a:spcBef>
                <a:spcPts val="2000"/>
              </a:spcBef>
              <a:spcAft>
                <a:spcPts val="0"/>
              </a:spcAft>
              <a:buFont typeface="Wingdings 2" charset="0"/>
              <a:buNone/>
              <a:defRPr/>
            </a:pPr>
            <a:endParaRPr lang="fr-FR" sz="2300" b="1" spc="50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+mn-ea"/>
              <a:cs typeface="+mn-cs"/>
            </a:endParaRPr>
          </a:p>
          <a:p>
            <a:pPr marL="0" indent="0" algn="r" fontAlgn="auto">
              <a:spcBef>
                <a:spcPts val="2000"/>
              </a:spcBef>
              <a:spcAft>
                <a:spcPts val="0"/>
              </a:spcAft>
              <a:buFont typeface="Wingdings 2" charset="0"/>
              <a:buNone/>
              <a:defRPr/>
            </a:pPr>
            <a:r>
              <a:rPr lang="fr-FR" sz="1500" b="1" spc="50" dirty="0" err="1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olivier.bonnot@chu-nantes.fr</a:t>
            </a:r>
            <a:endParaRPr lang="fr-FR" b="1" spc="50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86478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5388</TotalTime>
  <Words>2530</Words>
  <Application>Microsoft Macintosh PowerPoint</Application>
  <PresentationFormat>On-screen Show (4:3)</PresentationFormat>
  <Paragraphs>388</Paragraphs>
  <Slides>47</Slides>
  <Notes>0</Notes>
  <HiddenSlides>8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Chart</vt:lpstr>
      <vt:lpstr>Formes Psychiatriques de Maladies Neuro-Métaboliques Qu’ont elles à nous apprendre ?</vt:lpstr>
      <vt:lpstr>Conflit d’intérêt</vt:lpstr>
      <vt:lpstr>Intro</vt:lpstr>
      <vt:lpstr>MAIS</vt:lpstr>
      <vt:lpstr>EXAMPLE : Main Association Schiz-Organicity</vt:lpstr>
      <vt:lpstr>EXEMPLE Principales MNM associées aux TSA</vt:lpstr>
      <vt:lpstr> En pratique  3 Cas</vt:lpstr>
      <vt:lpstr>Patient 1</vt:lpstr>
      <vt:lpstr>Patient 1</vt:lpstr>
      <vt:lpstr>Patient 1</vt:lpstr>
      <vt:lpstr>Patient 1</vt:lpstr>
      <vt:lpstr>at least</vt:lpstr>
      <vt:lpstr>Patient 1</vt:lpstr>
      <vt:lpstr>PowerPoint Presentation</vt:lpstr>
      <vt:lpstr>PowerPoint Presentation</vt:lpstr>
      <vt:lpstr>PowerPoint Presentation</vt:lpstr>
      <vt:lpstr>PowerPoint Presentation</vt:lpstr>
      <vt:lpstr>Example  2 :</vt:lpstr>
      <vt:lpstr>Un frère et une soeur</vt:lpstr>
      <vt:lpstr>25 ans…</vt:lpstr>
      <vt:lpstr>26 ans</vt:lpstr>
      <vt:lpstr>His Sister</vt:lpstr>
      <vt:lpstr>QUICK REVIEW OF DISEASE</vt:lpstr>
      <vt:lpstr>PowerPoint Presentation</vt:lpstr>
      <vt:lpstr>CbS</vt:lpstr>
      <vt:lpstr>MTHFR</vt:lpstr>
      <vt:lpstr>Moreover</vt:lpstr>
      <vt:lpstr>Urea Circle Disorders</vt:lpstr>
      <vt:lpstr>WD</vt:lpstr>
      <vt:lpstr>PowerPoint Presentation</vt:lpstr>
      <vt:lpstr>What do we know :  Cognitive signs in NP-C 1/3</vt:lpstr>
      <vt:lpstr>Cognitive signs in NP-C 2/3</vt:lpstr>
      <vt:lpstr>Cognitive signs in NP-C 3/3</vt:lpstr>
      <vt:lpstr>Schizophrenic disorders associated with NP-C</vt:lpstr>
      <vt:lpstr>PowerPoint Presentation</vt:lpstr>
      <vt:lpstr>Other Diseases (2/2)</vt:lpstr>
      <vt:lpstr>PowerPoint Presentation</vt:lpstr>
      <vt:lpstr>Qu’avons nous vus dans ces cas ?</vt:lpstr>
      <vt:lpstr>Schizophrénies Organiques(1/2)</vt:lpstr>
      <vt:lpstr>Schizophrénies Organiques(2/2)</vt:lpstr>
      <vt:lpstr>Un algorythme1/2 </vt:lpstr>
      <vt:lpstr>Un algorythme2/2 </vt:lpstr>
      <vt:lpstr>First order atypical features Atypical by their own</vt:lpstr>
      <vt:lpstr>Second order atypical features</vt:lpstr>
      <vt:lpstr>PowerPoint Presentation</vt:lpstr>
      <vt:lpstr>L’algorythme</vt:lpstr>
      <vt:lpstr>PowerPoint Presentation</vt:lpstr>
    </vt:vector>
  </TitlesOfParts>
  <Company>K. Particulier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HEREDITE EN SCENE</dc:title>
  <dc:creator>Thierry Zenone</dc:creator>
  <cp:lastModifiedBy>Olivier Bonnot</cp:lastModifiedBy>
  <cp:revision>284</cp:revision>
  <dcterms:created xsi:type="dcterms:W3CDTF">2010-06-11T07:12:08Z</dcterms:created>
  <dcterms:modified xsi:type="dcterms:W3CDTF">2013-11-27T12:06:37Z</dcterms:modified>
</cp:coreProperties>
</file>